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mf" ContentType="image/x-wmf"/>
  <Default Extension="png" ContentType="image/png"/>
  <Default Extension="rels" ContentType="application/vnd.openxmlformats-package.relationships+xml"/>
  <Default Extension="jpg" ContentType="image/jpeg"/>
  <Default Extension="bin" ContentType="application/vnd.openxmlformats-officedocument.oleObject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2.xml" ContentType="application/vnd.openxmlformats-officedocument.presentationml.slide+xml"/>
  <Override PartName="/ppt/slideLayouts/slideLayout8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theme/theme1.xml" ContentType="application/vnd.openxmlformats-officedocument.theme+xml"/>
  <Override PartName="/ppt/notesSlides/notesSlide7.xml" ContentType="application/vnd.openxmlformats-officedocument.presentationml.notes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8.xml" ContentType="application/vnd.openxmlformats-officedocument.presentationml.notesSlide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ppt/tableStyles.xml" ContentType="application/vnd.openxmlformats-officedocument.presentationml.tableStyl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>
      <p:cViewPr varScale="1">
        <p:scale>
          <a:sx n="157" d="100"/>
          <a:sy n="157" d="100"/>
        </p:scale>
        <p:origin x="624" y="168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 /><Relationship Id="rId27" Type="http://schemas.openxmlformats.org/officeDocument/2006/relationships/tableStyles" Target="tableStyles.xml" /><Relationship Id="rId2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277746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8226582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DECA62E-2216-4960-A875-4D2633F4A404}" type="datetimeFigureOut">
              <a:rPr lang="de-DE"/>
              <a:t>13.07.22</a:t>
            </a:fld>
            <a:endParaRPr lang="de-DE"/>
          </a:p>
        </p:txBody>
      </p:sp>
      <p:sp>
        <p:nvSpPr>
          <p:cNvPr id="713736851" name="Folienbildplatzhalt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136415553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06576934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3415568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1F93703-73BA-47D5-8B02-C172375928DA}" type="slidenum">
              <a:rPr lang="de-DE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44271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77766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9793491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056CF3-BF82-A6D6-5D5F-7F90CBD602C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60043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747673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202988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E15E3F-D5E3-20DA-1E99-B626F8CDFA2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76634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122576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31967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E428E89-8731-8040-A4DA-61767B40F07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74432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316549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275207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AC9ED24-4934-26F2-76F0-7D67F07FA5C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90305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71210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318160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F28419-2835-373C-71D1-29800B5AA5C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02859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548678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0619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79C3BE9-DDA5-FD60-D980-5195596A728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530845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5163399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638306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3722FC6-E923-03D4-8CE8-264C48B029A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93219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249394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169889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236970-8BF2-03E4-CA70-38CFD1B95A8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787585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316683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982603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55D3759-3F19-38CB-909D-30C84BB113D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17194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907198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57512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D4473B1-0674-CD3A-7482-D4928D631F1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05001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474549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08005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212D7FD-976E-09FC-748C-6398166F8A4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33224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865398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MINT Nachwuchsbaromter</a:t>
            </a: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Hintergründe für Abbrüche: </a:t>
            </a: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17793" indent="-217793">
              <a:buFont typeface="Arial"/>
              <a:buChar char="–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Unterschiede zwischen Erwartungen und Interesse</a:t>
            </a: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17793" indent="-217793">
              <a:buFont typeface="Arial"/>
              <a:buChar char="–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fehlende fachliche Voraussetzungen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Gerade RA komplexe und abstrakte Sachverhalte (Beispiele???)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</p:txBody>
      </p:sp>
      <p:sp>
        <p:nvSpPr>
          <p:cNvPr id="17216846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6F55B73-0C90-3B4A-2507-548057B57AA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9103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62820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048160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A4FF85F-122D-DF6B-6A9B-10E7C727D20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58030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5118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930058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F2AA92-E2D9-AA12-22C4-3EDC53553A4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75236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65193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623820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90B368-339F-1D2D-7D7B-E3F4AA99DCD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21689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836748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768664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3E6329-A25E-361E-E76F-E752D6C35FF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92615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286738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07286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33BD01-4C54-89FB-BCC8-20FC478DE5F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8181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401796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23710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11BA0CC-F6F6-2F49-73A9-EF1B1BD4324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316559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553905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920337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52A634-FFE0-9B16-F4B2-82774F934FD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40334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086360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067753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3432AF7-C9A4-9C33-B262-4C210A542A3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62638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578739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894316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9706DB3-E619-66E6-2D72-88713A881AD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Titelbild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246715" name="Textplatzhalter 16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">
                <a:schemeClr val="accent4"/>
              </a:gs>
              <a:gs pos="50000">
                <a:schemeClr val="accent4">
                  <a:alpha val="50000"/>
                </a:schemeClr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430716156" name="Bildplatzhalter 60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628775"/>
            <a:ext cx="12192000" cy="522922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675973848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20163" y="2913731"/>
            <a:ext cx="4979505" cy="103053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Willkommen</a:t>
            </a:r>
            <a:endParaRPr/>
          </a:p>
        </p:txBody>
      </p:sp>
      <p:sp>
        <p:nvSpPr>
          <p:cNvPr id="159003435" name="Rechteck 55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1287864144" name="Gruppieren 56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8" name="Gerader Verbinder 5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679058650" name="Gruppieren 59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42829552" name="Gruppieren 62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970123934" name="Gruppieren 65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1029246794" name="Gruppieren 68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87568114" name="Gruppieren 71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2064451223" name="Gruppieren 74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6" name="Gerader Verbinder 7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1535014522" name="Gruppieren 77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79" name="Gerader Verbinder 7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1724529794" name="Gruppieren 80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2" name="Gerader Verbinder 81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2041198020" name="Gerader Verbinder 83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3958518" name="Gruppieren 84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6" name="Gerader Verbinder 8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1139910287" name="Gruppieren 2"/>
          <p:cNvGrpSpPr/>
          <p:nvPr userDrawn="1"/>
        </p:nvGrpSpPr>
        <p:grpSpPr bwMode="auto"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140" name="Freihandform: Form 139"/>
            <p:cNvSpPr/>
            <p:nvPr/>
          </p:nvSpPr>
          <p:spPr bwMode="auto"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 fill="norm" stroke="1" extrusionOk="0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1" name="Freihandform: Form 140"/>
            <p:cNvSpPr/>
            <p:nvPr/>
          </p:nvSpPr>
          <p:spPr bwMode="auto"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2" name="Freihandform: Form 141"/>
            <p:cNvSpPr/>
            <p:nvPr/>
          </p:nvSpPr>
          <p:spPr bwMode="auto"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3" name="Freihandform: Form 142"/>
            <p:cNvSpPr/>
            <p:nvPr/>
          </p:nvSpPr>
          <p:spPr bwMode="auto"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4" name="Freihandform: Form 143"/>
            <p:cNvSpPr/>
            <p:nvPr/>
          </p:nvSpPr>
          <p:spPr bwMode="auto"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5" name="Freihandform: Form 144"/>
            <p:cNvSpPr/>
            <p:nvPr/>
          </p:nvSpPr>
          <p:spPr bwMode="auto"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6" name="Freihandform: Form 145"/>
            <p:cNvSpPr/>
            <p:nvPr/>
          </p:nvSpPr>
          <p:spPr bwMode="auto"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7" name="Freihandform: Form 146"/>
            <p:cNvSpPr/>
            <p:nvPr/>
          </p:nvSpPr>
          <p:spPr bwMode="auto"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 fill="norm" stroke="1" extrusionOk="0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8" name="Freihandform: Form 147"/>
            <p:cNvSpPr/>
            <p:nvPr/>
          </p:nvSpPr>
          <p:spPr bwMode="auto"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 fill="norm" stroke="1" extrusionOk="0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9" name="Freihandform: Form 148"/>
            <p:cNvSpPr/>
            <p:nvPr/>
          </p:nvSpPr>
          <p:spPr bwMode="auto"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0" name="Freihandform: Form 149"/>
            <p:cNvSpPr/>
            <p:nvPr/>
          </p:nvSpPr>
          <p:spPr bwMode="auto"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 fill="norm" stroke="1" extrusionOk="0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1" name="Freihandform: Form 150"/>
            <p:cNvSpPr/>
            <p:nvPr/>
          </p:nvSpPr>
          <p:spPr bwMode="auto"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 fill="norm" stroke="1" extrusionOk="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2" name="Freihandform: Form 151"/>
            <p:cNvSpPr/>
            <p:nvPr/>
          </p:nvSpPr>
          <p:spPr bwMode="auto"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3" name="Freihandform: Form 152"/>
            <p:cNvSpPr/>
            <p:nvPr/>
          </p:nvSpPr>
          <p:spPr bwMode="auto"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 fill="norm" stroke="1" extrusionOk="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4" name="Freihandform: Form 153"/>
            <p:cNvSpPr/>
            <p:nvPr/>
          </p:nvSpPr>
          <p:spPr bwMode="auto"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 fill="norm" stroke="1" extrusionOk="0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5" name="Freihandform: Form 154"/>
            <p:cNvSpPr/>
            <p:nvPr/>
          </p:nvSpPr>
          <p:spPr bwMode="auto"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 fill="norm" stroke="1" extrusionOk="0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6" name="Freihandform: Form 155"/>
            <p:cNvSpPr/>
            <p:nvPr/>
          </p:nvSpPr>
          <p:spPr bwMode="auto"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7" name="Freihandform: Form 156"/>
            <p:cNvSpPr/>
            <p:nvPr/>
          </p:nvSpPr>
          <p:spPr bwMode="auto"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8" name="Freihandform: Form 157"/>
            <p:cNvSpPr/>
            <p:nvPr/>
          </p:nvSpPr>
          <p:spPr bwMode="auto"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9" name="Freihandform: Form 158"/>
            <p:cNvSpPr/>
            <p:nvPr/>
          </p:nvSpPr>
          <p:spPr bwMode="auto"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0" name="Freihandform: Form 159"/>
            <p:cNvSpPr/>
            <p:nvPr/>
          </p:nvSpPr>
          <p:spPr bwMode="auto"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 fill="norm" stroke="1" extrusionOk="0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1" name="Freihandform: Form 160"/>
            <p:cNvSpPr/>
            <p:nvPr/>
          </p:nvSpPr>
          <p:spPr bwMode="auto"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2" name="Freihandform: Form 161"/>
            <p:cNvSpPr/>
            <p:nvPr/>
          </p:nvSpPr>
          <p:spPr bwMode="auto"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3" name="Freihandform: Form 162"/>
            <p:cNvSpPr/>
            <p:nvPr/>
          </p:nvSpPr>
          <p:spPr bwMode="auto"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 fill="norm" stroke="1" extrusionOk="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4" name="Freihandform: Form 163"/>
            <p:cNvSpPr/>
            <p:nvPr/>
          </p:nvSpPr>
          <p:spPr bwMode="auto"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6" name="Freihandform: Form 165"/>
            <p:cNvSpPr/>
            <p:nvPr/>
          </p:nvSpPr>
          <p:spPr bwMode="auto"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7" name="Freihandform: Form 166"/>
            <p:cNvSpPr/>
            <p:nvPr/>
          </p:nvSpPr>
          <p:spPr bwMode="auto"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 fill="norm" stroke="1" extrusionOk="0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9" name="Freihandform: Form 168"/>
            <p:cNvSpPr/>
            <p:nvPr/>
          </p:nvSpPr>
          <p:spPr bwMode="auto"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0" name="Freihandform: Form 169"/>
            <p:cNvSpPr/>
            <p:nvPr/>
          </p:nvSpPr>
          <p:spPr bwMode="auto"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1" name="Freihandform: Form 170"/>
            <p:cNvSpPr/>
            <p:nvPr/>
          </p:nvSpPr>
          <p:spPr bwMode="auto"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2" name="Freihandform: Form 171"/>
            <p:cNvSpPr/>
            <p:nvPr/>
          </p:nvSpPr>
          <p:spPr bwMode="auto"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3" name="Freihandform: Form 172"/>
            <p:cNvSpPr/>
            <p:nvPr/>
          </p:nvSpPr>
          <p:spPr bwMode="auto"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 fill="norm" stroke="1" extrusionOk="0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" name="Freihandform: Form 173"/>
            <p:cNvSpPr/>
            <p:nvPr/>
          </p:nvSpPr>
          <p:spPr bwMode="auto"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5" name="Freihandform: Form 174"/>
            <p:cNvSpPr/>
            <p:nvPr/>
          </p:nvSpPr>
          <p:spPr bwMode="auto"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6" name="Freihandform: Form 175"/>
            <p:cNvSpPr/>
            <p:nvPr/>
          </p:nvSpPr>
          <p:spPr bwMode="auto"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7" name="Freihandform: Form 176"/>
            <p:cNvSpPr/>
            <p:nvPr/>
          </p:nvSpPr>
          <p:spPr bwMode="auto"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8" name="Freihandform: Form 177"/>
            <p:cNvSpPr/>
            <p:nvPr/>
          </p:nvSpPr>
          <p:spPr bwMode="auto"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 fill="norm" stroke="1" extrusionOk="0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9" name="Freihandform: Form 178"/>
            <p:cNvSpPr/>
            <p:nvPr/>
          </p:nvSpPr>
          <p:spPr bwMode="auto"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 fill="norm" stroke="1" extrusionOk="0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0" name="Freihandform: Form 179"/>
            <p:cNvSpPr/>
            <p:nvPr/>
          </p:nvSpPr>
          <p:spPr bwMode="auto"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1" name="Freihandform: Form 180"/>
            <p:cNvSpPr/>
            <p:nvPr/>
          </p:nvSpPr>
          <p:spPr bwMode="auto"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2" name="Freihandform: Form 181"/>
            <p:cNvSpPr/>
            <p:nvPr/>
          </p:nvSpPr>
          <p:spPr bwMode="auto"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3" name="Freihandform: Form 182"/>
            <p:cNvSpPr/>
            <p:nvPr/>
          </p:nvSpPr>
          <p:spPr bwMode="auto"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 fill="norm" stroke="1" extrusionOk="0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4" name="Freihandform: Form 183"/>
            <p:cNvSpPr/>
            <p:nvPr/>
          </p:nvSpPr>
          <p:spPr bwMode="auto"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 fill="norm" stroke="1" extrusionOk="0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5" name="Freihandform: Form 184"/>
            <p:cNvSpPr/>
            <p:nvPr/>
          </p:nvSpPr>
          <p:spPr bwMode="auto"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 fill="norm" stroke="1" extrusionOk="0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6" name="Freihandform: Form 185"/>
            <p:cNvSpPr/>
            <p:nvPr/>
          </p:nvSpPr>
          <p:spPr bwMode="auto"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 fill="norm" stroke="1" extrusionOk="0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7" name="Freihandform: Form 186"/>
            <p:cNvSpPr/>
            <p:nvPr/>
          </p:nvSpPr>
          <p:spPr bwMode="auto"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 fill="norm" stroke="1" extrusionOk="0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8" name="Freihandform: Form 187"/>
            <p:cNvSpPr/>
            <p:nvPr/>
          </p:nvSpPr>
          <p:spPr bwMode="auto">
            <a:xfrm>
              <a:off x="1905021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9" name="Freihandform: Form 188"/>
            <p:cNvSpPr/>
            <p:nvPr/>
          </p:nvSpPr>
          <p:spPr bwMode="auto"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90" name="Freihandform: Form 189"/>
            <p:cNvSpPr/>
            <p:nvPr/>
          </p:nvSpPr>
          <p:spPr bwMode="auto">
            <a:xfrm>
              <a:off x="2069462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652873664" name="Freihandform: Form 87"/>
          <p:cNvSpPr/>
          <p:nvPr userDrawn="1"/>
        </p:nvSpPr>
        <p:spPr bwMode="auto"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 fill="norm" stroke="1" extrusionOk="0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  <p:pic>
        <p:nvPicPr>
          <p:cNvPr id="2083139373" name="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 rot="0" flipH="0" flipV="0">
            <a:off x="9205954" y="300703"/>
            <a:ext cx="1067010" cy="53598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Bildfolie | mit Stör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3697312" name="Bildplatzhalter 8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373535829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518319" y="3431381"/>
            <a:ext cx="3571200" cy="2769394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360000" bIns="180000"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grpSp>
        <p:nvGrpSpPr>
          <p:cNvPr id="1962618669" name="Gruppieren 3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" name="Gerader Verbinder 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1091142472" name="Gruppieren 7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1430543848" name="Gruppieren 11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3" name="Gerader Verbinder 12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965457427" name="Gruppieren 14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1405767217" name="Gruppieren 17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1652901363" name="Gruppieren 20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157772571" name="Gruppieren 23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25" name="Gerader Verbinder 2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1335032085" name="Gruppieren 26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28" name="Gerader Verbinder 2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1699748296" name="Gruppieren 29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1" name="Gerader Verbinder 30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99741121" name="Gerader Verbinder 32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0677354" name="Gruppieren 33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35" name="Gerader Verbinder 3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Bildfolie | 1x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727335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2D4C7B6-65DB-4651-9D6D-787BD251B230}" type="datetime4">
              <a:rPr lang="de-DE"/>
              <a:t>26. März 2025</a:t>
            </a:fld>
            <a:endParaRPr lang="de-DE"/>
          </a:p>
        </p:txBody>
      </p:sp>
      <p:sp>
        <p:nvSpPr>
          <p:cNvPr id="12135626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09318269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1599484884" name="Titel 12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91928044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518317" y="1631156"/>
            <a:ext cx="11157746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2001145770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7" y="5690271"/>
            <a:ext cx="11157746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394406483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Bildfolie | 2x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81238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6074B9-4BBE-42DB-8ECC-1B8A75D6203E}" type="datetime4">
              <a:rPr lang="de-DE"/>
              <a:t>26. März 2025</a:t>
            </a:fld>
            <a:endParaRPr lang="de-DE"/>
          </a:p>
        </p:txBody>
      </p:sp>
      <p:sp>
        <p:nvSpPr>
          <p:cNvPr id="124684380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024442300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643660526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830260764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518317" y="1631156"/>
            <a:ext cx="5469732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678762654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7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315130775" name="Bildplatzhalter 8"/>
          <p:cNvSpPr>
            <a:spLocks noGrp="1"/>
          </p:cNvSpPr>
          <p:nvPr>
            <p:ph type="pic" sz="quarter" idx="27" hasCustomPrompt="1"/>
          </p:nvPr>
        </p:nvSpPr>
        <p:spPr bwMode="auto">
          <a:xfrm>
            <a:off x="6206331" y="1631156"/>
            <a:ext cx="5469732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568572600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1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213029370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Bildfolie | 3x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212608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FCBA888-8294-4426-A426-0D17B6B1880D}" type="datetime4">
              <a:rPr lang="de-DE"/>
              <a:t>26. März 2025</a:t>
            </a:fld>
            <a:endParaRPr lang="de-DE"/>
          </a:p>
        </p:txBody>
      </p:sp>
      <p:sp>
        <p:nvSpPr>
          <p:cNvPr id="132787776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99684077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1805469442" name="Titel 17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316015356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518317" y="1631156"/>
            <a:ext cx="3569758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2062954781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7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1702324458" name="Bildplatzhalter 8"/>
          <p:cNvSpPr>
            <a:spLocks noGrp="1"/>
          </p:cNvSpPr>
          <p:nvPr>
            <p:ph type="pic" sz="quarter" idx="27" hasCustomPrompt="1"/>
          </p:nvPr>
        </p:nvSpPr>
        <p:spPr bwMode="auto">
          <a:xfrm>
            <a:off x="8106305" y="1631156"/>
            <a:ext cx="3569758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764963292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8106305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263324745" name="Bildplatzhalter 8"/>
          <p:cNvSpPr>
            <a:spLocks noGrp="1"/>
          </p:cNvSpPr>
          <p:nvPr>
            <p:ph type="pic" sz="quarter" idx="29" hasCustomPrompt="1"/>
          </p:nvPr>
        </p:nvSpPr>
        <p:spPr bwMode="auto">
          <a:xfrm>
            <a:off x="4312311" y="1631156"/>
            <a:ext cx="3569758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2012682210" name="Textplatzhalter 10"/>
          <p:cNvSpPr>
            <a:spLocks noGrp="1"/>
          </p:cNvSpPr>
          <p:nvPr>
            <p:ph type="body" sz="quarter" idx="30"/>
          </p:nvPr>
        </p:nvSpPr>
        <p:spPr bwMode="auto">
          <a:xfrm>
            <a:off x="4312311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716283537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Inhalts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120217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2F894D4-C9B8-4F96-8FF6-79E826889C55}" type="datetime4">
              <a:rPr lang="de-DE"/>
              <a:t>26. März 2025</a:t>
            </a:fld>
            <a:endParaRPr lang="de-DE"/>
          </a:p>
        </p:txBody>
      </p:sp>
      <p:sp>
        <p:nvSpPr>
          <p:cNvPr id="193020774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8582810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59</a:t>
            </a:fld>
            <a:endParaRPr lang="de-DE"/>
          </a:p>
        </p:txBody>
      </p:sp>
      <p:sp>
        <p:nvSpPr>
          <p:cNvPr id="218034373" name="Inhaltsplatzhalter 7"/>
          <p:cNvSpPr>
            <a:spLocks noGrp="1"/>
          </p:cNvSpPr>
          <p:nvPr>
            <p:ph sz="quarter" idx="14" hasCustomPrompt="1"/>
          </p:nvPr>
        </p:nvSpPr>
        <p:spPr bwMode="auto">
          <a:xfrm>
            <a:off x="518317" y="1631156"/>
            <a:ext cx="11155366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86830522" name="Titel 8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239847215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Inhaltsfolie | zweispalti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616441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3DA0F4A-AEAE-4C58-AA76-7EADB0FF7089}" type="datetime4">
              <a:rPr lang="de-DE"/>
              <a:t>26. März 2025</a:t>
            </a:fld>
            <a:endParaRPr lang="de-DE"/>
          </a:p>
        </p:txBody>
      </p:sp>
      <p:sp>
        <p:nvSpPr>
          <p:cNvPr id="176979540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93700292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57</a:t>
            </a:fld>
            <a:endParaRPr lang="de-DE"/>
          </a:p>
        </p:txBody>
      </p:sp>
      <p:sp>
        <p:nvSpPr>
          <p:cNvPr id="1966617076" name="Inhaltsplatzhalter 7"/>
          <p:cNvSpPr>
            <a:spLocks noGrp="1"/>
          </p:cNvSpPr>
          <p:nvPr>
            <p:ph sz="quarter" idx="14" hasCustomPrompt="1"/>
          </p:nvPr>
        </p:nvSpPr>
        <p:spPr bwMode="auto">
          <a:xfrm>
            <a:off x="518317" y="1631156"/>
            <a:ext cx="5469733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906639629" name="Titel 8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892698943" name="Inhaltsplatzhalter 7"/>
          <p:cNvSpPr>
            <a:spLocks noGrp="1"/>
          </p:cNvSpPr>
          <p:nvPr>
            <p:ph sz="quarter" idx="39" hasCustomPrompt="1"/>
          </p:nvPr>
        </p:nvSpPr>
        <p:spPr bwMode="auto">
          <a:xfrm>
            <a:off x="6206330" y="1631156"/>
            <a:ext cx="5469733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59182455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Inhaltsfolie | mit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407293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E4667C9-4C75-43A9-95B7-0690D6F29CA5}" type="datetime4">
              <a:rPr lang="de-DE"/>
              <a:t>26. März 2025</a:t>
            </a:fld>
            <a:endParaRPr lang="de-DE"/>
          </a:p>
        </p:txBody>
      </p:sp>
      <p:sp>
        <p:nvSpPr>
          <p:cNvPr id="139346732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79268912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1000197311" name="Textplatzhalter 6"/>
          <p:cNvSpPr>
            <a:spLocks noGrp="1"/>
          </p:cNvSpPr>
          <p:nvPr>
            <p:ph type="body" sz="quarter" idx="15"/>
          </p:nvPr>
        </p:nvSpPr>
        <p:spPr bwMode="auto">
          <a:xfrm>
            <a:off x="8104861" y="1631156"/>
            <a:ext cx="3571200" cy="4569620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506104222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46044919" name="Inhaltsplatzhalter 7"/>
          <p:cNvSpPr>
            <a:spLocks noGrp="1"/>
          </p:cNvSpPr>
          <p:nvPr>
            <p:ph sz="quarter" idx="16" hasCustomPrompt="1"/>
          </p:nvPr>
        </p:nvSpPr>
        <p:spPr bwMode="auto">
          <a:xfrm>
            <a:off x="518317" y="1631157"/>
            <a:ext cx="7363752" cy="4569620"/>
          </a:xfrm>
        </p:spPr>
        <p:txBody>
          <a:bodyPr/>
          <a:lstStyle/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366446576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Nur Titel | Grau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172993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489509202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C462FD0-9E74-4D67-97DA-C8DBAA1AE5FF}" type="datetime4">
              <a:rPr lang="de-DE"/>
              <a:t>26. März 2025</a:t>
            </a:fld>
            <a:endParaRPr lang="de-DE"/>
          </a:p>
        </p:txBody>
      </p:sp>
      <p:sp>
        <p:nvSpPr>
          <p:cNvPr id="97393230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32114922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1093569629" name="Rechteck 56"/>
          <p:cNvSpPr/>
          <p:nvPr userDrawn="1"/>
        </p:nvSpPr>
        <p:spPr bwMode="auto">
          <a:xfrm>
            <a:off x="517200" y="6538525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30862159" name="Rechteck 58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02321034" name="Textplatzhalter 9"/>
          <p:cNvSpPr>
            <a:spLocks noGrp="1"/>
          </p:cNvSpPr>
          <p:nvPr>
            <p:ph type="body" sz="quarter" idx="23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1010643401" name="Freihandform: Form 60"/>
          <p:cNvSpPr>
            <a:spLocks noChangeAspect="1"/>
          </p:cNvSpPr>
          <p:nvPr userDrawn="1"/>
        </p:nvSpPr>
        <p:spPr bwMode="auto"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 fill="norm" stroke="1" extrusionOk="0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  <p:grpSp>
        <p:nvGrpSpPr>
          <p:cNvPr id="994787904" name="Gruppieren 10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2" name="Gerader Verbinder 1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1083767895" name="Gruppieren 13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5" name="Gerader Verbinder 1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1976772873" name="Gruppieren 16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8" name="Gerader Verbinder 1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1344401453" name="Gruppieren 19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1" name="Gerader Verbinder 2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524103438" name="Gruppieren 22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4" name="Gerader Verbinder 2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711734751" name="Gruppieren 25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7" name="Gerader Verbinder 26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361066897" name="Gruppieren 28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0" name="Gerader Verbinder 2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1992216692" name="Gruppieren 31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33" name="Gerader Verbinder 32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599327543" name="Gruppieren 34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6" name="Gerader Verbinder 35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9201878" name="Gerader Verbinder 37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0505394" name="Gruppieren 38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0" name="Gerader Verbinder 3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pic>
        <p:nvPicPr>
          <p:cNvPr id="1406351264" name="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 rot="0" flipH="0" flipV="0">
            <a:off x="9822060" y="311108"/>
            <a:ext cx="774000" cy="388800"/>
          </a:xfrm>
          <a:prstGeom prst="rect">
            <a:avLst/>
          </a:prstGeom>
        </p:spPr>
      </p:pic>
      <p:sp>
        <p:nvSpPr>
          <p:cNvPr id="373867790" name=""/>
          <p:cNvSpPr txBox="1"/>
          <p:nvPr/>
        </p:nvSpPr>
        <p:spPr bwMode="auto">
          <a:xfrm flipH="0" flipV="0">
            <a:off x="11597834" y="6588945"/>
            <a:ext cx="1103292" cy="213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"/>
              <a:t>/ 58</a:t>
            </a:r>
            <a:endParaRPr sz="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Nur Titel | weiß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5709597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70797459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AD94168-1D2E-414B-9AFB-B7BB2EA3568F}" type="datetime4">
              <a:rPr lang="de-DE"/>
              <a:t>26. März 2025</a:t>
            </a:fld>
            <a:endParaRPr lang="de-DE"/>
          </a:p>
        </p:txBody>
      </p:sp>
      <p:sp>
        <p:nvSpPr>
          <p:cNvPr id="105068340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59341509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375210105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Zitat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2266711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79183837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64EDA59-479C-41C3-99F0-9A24DD470063}" type="datetime4">
              <a:rPr lang="de-DE"/>
              <a:t>26. März 2025</a:t>
            </a:fld>
            <a:endParaRPr lang="de-DE"/>
          </a:p>
        </p:txBody>
      </p:sp>
      <p:sp>
        <p:nvSpPr>
          <p:cNvPr id="167220050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94097387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1436546879" name="Rechteck 6"/>
          <p:cNvSpPr/>
          <p:nvPr userDrawn="1"/>
        </p:nvSpPr>
        <p:spPr bwMode="auto">
          <a:xfrm>
            <a:off x="518317" y="1631155"/>
            <a:ext cx="11157746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l" defTabSz="9144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None/>
              <a:defRPr/>
            </a:pPr>
            <a:endParaRPr lang="de-DE" sz="1600" b="0" i="0" u="none" strike="noStrike" cap="none" spc="0">
              <a:ln>
                <a:noFill/>
              </a:ln>
              <a:solidFill>
                <a:srgbClr val="041E42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9358614" name="Textplatzhalter 8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497190" y="2835964"/>
            <a:ext cx="7200000" cy="2160000"/>
          </a:xfrm>
        </p:spPr>
        <p:txBody>
          <a:bodyPr rIns="0" anchor="ctr" anchorCtr="0">
            <a:normAutofit/>
          </a:bodyPr>
          <a:lstStyle>
            <a:lvl1pPr algn="ctr">
              <a:defRPr sz="2000" i="1">
                <a:solidFill>
                  <a:srgbClr val="041E42"/>
                </a:solidFill>
              </a:defRPr>
            </a:lvl1pPr>
            <a:lvl2pPr marL="0" indent="0">
              <a:buNone/>
              <a:defRPr/>
            </a:lvl2pPr>
          </a:lstStyle>
          <a:p>
            <a:pPr lvl="0">
              <a:defRPr/>
            </a:pPr>
            <a:r>
              <a:rPr lang="de-DE"/>
              <a:t>„Mastertextformat bearbeiten“</a:t>
            </a:r>
            <a:endParaRPr/>
          </a:p>
        </p:txBody>
      </p:sp>
      <p:sp>
        <p:nvSpPr>
          <p:cNvPr id="109857279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A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5631154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0544461" y="6634665"/>
            <a:ext cx="729322" cy="122279"/>
          </a:xfrm>
        </p:spPr>
        <p:txBody>
          <a:bodyPr/>
          <a:lstStyle/>
          <a:p>
            <a:pPr>
              <a:defRPr/>
            </a:pPr>
            <a:r>
              <a:rPr/>
              <a:t>2. Oktober 2025</a:t>
            </a:r>
            <a:endParaRPr lang="de-DE"/>
          </a:p>
        </p:txBody>
      </p:sp>
      <p:sp>
        <p:nvSpPr>
          <p:cNvPr id="72006568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438465889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2</a:t>
            </a:fld>
            <a:endParaRPr lang="de-DE"/>
          </a:p>
        </p:txBody>
      </p:sp>
      <p:sp>
        <p:nvSpPr>
          <p:cNvPr id="1981150574" name="Textplatzhalter 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350452478" name="Textplatzhalter 6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518318" y="235471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02 </a:t>
            </a:r>
            <a:endParaRPr/>
          </a:p>
        </p:txBody>
      </p:sp>
      <p:sp>
        <p:nvSpPr>
          <p:cNvPr id="539352781" name="Textplatzhalter 6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988322233" name="Textplatzhalter 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18318" y="452537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05 </a:t>
            </a:r>
            <a:endParaRPr/>
          </a:p>
        </p:txBody>
      </p:sp>
      <p:sp>
        <p:nvSpPr>
          <p:cNvPr id="1814119554" name="Textplatzhalter 6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021145552" name="Textplatzhalter 6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18318" y="307826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03 </a:t>
            </a:r>
            <a:endParaRPr/>
          </a:p>
        </p:txBody>
      </p:sp>
      <p:sp>
        <p:nvSpPr>
          <p:cNvPr id="1042830621" name="Textplatzhalter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744953172" name="Textplatzhalter 6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18318" y="380182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04 </a:t>
            </a:r>
            <a:endParaRPr/>
          </a:p>
        </p:txBody>
      </p:sp>
      <p:sp>
        <p:nvSpPr>
          <p:cNvPr id="2006618600" name="Textplatzhalter 6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784276745" name="Textplatzhalter 6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518318" y="5248930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06 </a:t>
            </a:r>
            <a:endParaRPr/>
          </a:p>
        </p:txBody>
      </p:sp>
      <p:sp>
        <p:nvSpPr>
          <p:cNvPr id="1471982200" name="Textplatzhalter 6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1036726282" name="Textplatzhalter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6206332" y="1632184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07 </a:t>
            </a:r>
            <a:endParaRPr/>
          </a:p>
        </p:txBody>
      </p:sp>
      <p:sp>
        <p:nvSpPr>
          <p:cNvPr id="322256596" name="Textplatzhalter 6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220042615" name="Textplatzhalter 6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206332" y="2355533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08 </a:t>
            </a:r>
            <a:endParaRPr/>
          </a:p>
        </p:txBody>
      </p:sp>
      <p:sp>
        <p:nvSpPr>
          <p:cNvPr id="733375711" name="Textplatzhalter 6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912752459" name="Textplatzhalter 6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11 </a:t>
            </a:r>
            <a:endParaRPr/>
          </a:p>
        </p:txBody>
      </p:sp>
      <p:sp>
        <p:nvSpPr>
          <p:cNvPr id="48200693" name="Textplatzhalter 6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1126755899" name="Textplatzhalter 6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206332" y="3078882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09 </a:t>
            </a:r>
            <a:endParaRPr/>
          </a:p>
        </p:txBody>
      </p:sp>
      <p:sp>
        <p:nvSpPr>
          <p:cNvPr id="1881581273" name="Textplatzhalter 6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875883060" name="Textplatzhalter 6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6206332" y="380223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10 </a:t>
            </a:r>
            <a:endParaRPr/>
          </a:p>
        </p:txBody>
      </p:sp>
      <p:sp>
        <p:nvSpPr>
          <p:cNvPr id="1980334234" name="Textplatzhalter 6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949495453" name="Textplatzhalter 6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6206332" y="5248930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12 </a:t>
            </a:r>
            <a:endParaRPr/>
          </a:p>
        </p:txBody>
      </p:sp>
      <p:sp>
        <p:nvSpPr>
          <p:cNvPr id="1557211924" name="Titel 5"/>
          <p:cNvSpPr>
            <a:spLocks noGrp="1"/>
          </p:cNvSpPr>
          <p:nvPr>
            <p:ph type="title"/>
          </p:nvPr>
        </p:nvSpPr>
        <p:spPr bwMode="auto">
          <a:xfrm>
            <a:off x="518318" y="301185"/>
            <a:ext cx="6844385" cy="332399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49235145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1740533276" name="Textplatzhalter 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80207041" name="Textplatzhalter 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18318" y="163115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01 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9745660" name="Textplatzhalter 16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">
                <a:schemeClr val="accent4"/>
              </a:gs>
              <a:gs pos="50000">
                <a:schemeClr val="accent4">
                  <a:alpha val="50000"/>
                </a:schemeClr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741127947" name="Bildplatzhalter 60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628775"/>
            <a:ext cx="12192000" cy="522922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377849846" name="Rechteck 59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01216739" name="Textplatzhalter 6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defRPr/>
            </a:pPr>
            <a:r>
              <a:rPr lang="de-DE"/>
              <a:t>Vielen Dank</a:t>
            </a:r>
            <a:br>
              <a:rPr lang="de-DE"/>
            </a:br>
            <a:r>
              <a:rPr lang="de-DE"/>
              <a:t>für Ihre Aufmerksamkeit!</a:t>
            </a:r>
            <a:endParaRPr/>
          </a:p>
        </p:txBody>
      </p:sp>
      <p:grpSp>
        <p:nvGrpSpPr>
          <p:cNvPr id="480835743" name="Gruppieren 55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2" name="Gerader Verbinder 6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819406125" name="Gruppieren 63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6" name="Gerader Verbinder 6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209366155" name="Gruppieren 67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9" name="Gerader Verbinder 6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1425021963" name="Gruppieren 70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2" name="Gerader Verbinder 7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238222015" name="Gruppieren 73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5" name="Gerader Verbinder 7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feld 75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1124332245" name="Gruppieren 76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8" name="Gerader Verbinder 7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1969600865" name="Gruppieren 79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81" name="Gerader Verbinder 8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1288395931" name="Gruppieren 82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84" name="Gerader Verbinder 8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1364036667" name="Gruppieren 85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7" name="Gerader Verbinder 86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1892225117" name="Gerader Verbinder 88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71437" name="Gruppieren 89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91" name="Gerader Verbinder 9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1013929222" name="Gruppieren 92"/>
          <p:cNvGrpSpPr/>
          <p:nvPr userDrawn="1"/>
        </p:nvGrpSpPr>
        <p:grpSpPr bwMode="auto"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94" name="Freihandform: Form 139"/>
            <p:cNvSpPr/>
            <p:nvPr/>
          </p:nvSpPr>
          <p:spPr bwMode="auto"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 fill="norm" stroke="1" extrusionOk="0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5" name="Freihandform: Form 140"/>
            <p:cNvSpPr/>
            <p:nvPr/>
          </p:nvSpPr>
          <p:spPr bwMode="auto"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6" name="Freihandform: Form 141"/>
            <p:cNvSpPr/>
            <p:nvPr/>
          </p:nvSpPr>
          <p:spPr bwMode="auto"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7" name="Freihandform: Form 142"/>
            <p:cNvSpPr/>
            <p:nvPr/>
          </p:nvSpPr>
          <p:spPr bwMode="auto"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8" name="Freihandform: Form 143"/>
            <p:cNvSpPr/>
            <p:nvPr/>
          </p:nvSpPr>
          <p:spPr bwMode="auto"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9" name="Freihandform: Form 144"/>
            <p:cNvSpPr/>
            <p:nvPr/>
          </p:nvSpPr>
          <p:spPr bwMode="auto"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0" name="Freihandform: Form 145"/>
            <p:cNvSpPr/>
            <p:nvPr/>
          </p:nvSpPr>
          <p:spPr bwMode="auto"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1" name="Freihandform: Form 146"/>
            <p:cNvSpPr/>
            <p:nvPr/>
          </p:nvSpPr>
          <p:spPr bwMode="auto"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 fill="norm" stroke="1" extrusionOk="0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2" name="Freihandform: Form 147"/>
            <p:cNvSpPr/>
            <p:nvPr/>
          </p:nvSpPr>
          <p:spPr bwMode="auto"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 fill="norm" stroke="1" extrusionOk="0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3" name="Freihandform: Form 148"/>
            <p:cNvSpPr/>
            <p:nvPr/>
          </p:nvSpPr>
          <p:spPr bwMode="auto"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4" name="Freihandform: Form 149"/>
            <p:cNvSpPr/>
            <p:nvPr/>
          </p:nvSpPr>
          <p:spPr bwMode="auto"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 fill="norm" stroke="1" extrusionOk="0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5" name="Freihandform: Form 150"/>
            <p:cNvSpPr/>
            <p:nvPr/>
          </p:nvSpPr>
          <p:spPr bwMode="auto"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 fill="norm" stroke="1" extrusionOk="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6" name="Freihandform: Form 151"/>
            <p:cNvSpPr/>
            <p:nvPr/>
          </p:nvSpPr>
          <p:spPr bwMode="auto"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7" name="Freihandform: Form 152"/>
            <p:cNvSpPr/>
            <p:nvPr/>
          </p:nvSpPr>
          <p:spPr bwMode="auto"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 fill="norm" stroke="1" extrusionOk="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8" name="Freihandform: Form 153"/>
            <p:cNvSpPr/>
            <p:nvPr/>
          </p:nvSpPr>
          <p:spPr bwMode="auto"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 fill="norm" stroke="1" extrusionOk="0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9" name="Freihandform: Form 154"/>
            <p:cNvSpPr/>
            <p:nvPr/>
          </p:nvSpPr>
          <p:spPr bwMode="auto"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 fill="norm" stroke="1" extrusionOk="0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0" name="Freihandform: Form 155"/>
            <p:cNvSpPr/>
            <p:nvPr/>
          </p:nvSpPr>
          <p:spPr bwMode="auto"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1" name="Freihandform: Form 156"/>
            <p:cNvSpPr/>
            <p:nvPr/>
          </p:nvSpPr>
          <p:spPr bwMode="auto"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2" name="Freihandform: Form 157"/>
            <p:cNvSpPr/>
            <p:nvPr/>
          </p:nvSpPr>
          <p:spPr bwMode="auto"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3" name="Freihandform: Form 158"/>
            <p:cNvSpPr/>
            <p:nvPr/>
          </p:nvSpPr>
          <p:spPr bwMode="auto"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2" name="Freihandform: Form 159"/>
            <p:cNvSpPr/>
            <p:nvPr/>
          </p:nvSpPr>
          <p:spPr bwMode="auto"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 fill="norm" stroke="1" extrusionOk="0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3" name="Freihandform: Form 160"/>
            <p:cNvSpPr/>
            <p:nvPr/>
          </p:nvSpPr>
          <p:spPr bwMode="auto"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4" name="Freihandform: Form 161"/>
            <p:cNvSpPr/>
            <p:nvPr/>
          </p:nvSpPr>
          <p:spPr bwMode="auto"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5" name="Freihandform: Form 162"/>
            <p:cNvSpPr/>
            <p:nvPr/>
          </p:nvSpPr>
          <p:spPr bwMode="auto"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 fill="norm" stroke="1" extrusionOk="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6" name="Freihandform: Form 163"/>
            <p:cNvSpPr/>
            <p:nvPr/>
          </p:nvSpPr>
          <p:spPr bwMode="auto"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7" name="Freihandform: Form 165"/>
            <p:cNvSpPr/>
            <p:nvPr/>
          </p:nvSpPr>
          <p:spPr bwMode="auto"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8" name="Freihandform: Form 166"/>
            <p:cNvSpPr/>
            <p:nvPr/>
          </p:nvSpPr>
          <p:spPr bwMode="auto"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 fill="norm" stroke="1" extrusionOk="0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9" name="Freihandform: Form 168"/>
            <p:cNvSpPr/>
            <p:nvPr/>
          </p:nvSpPr>
          <p:spPr bwMode="auto"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0" name="Freihandform: Form 169"/>
            <p:cNvSpPr/>
            <p:nvPr/>
          </p:nvSpPr>
          <p:spPr bwMode="auto"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1" name="Freihandform: Form 170"/>
            <p:cNvSpPr/>
            <p:nvPr/>
          </p:nvSpPr>
          <p:spPr bwMode="auto"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2" name="Freihandform: Form 171"/>
            <p:cNvSpPr/>
            <p:nvPr/>
          </p:nvSpPr>
          <p:spPr bwMode="auto"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3" name="Freihandform: Form 172"/>
            <p:cNvSpPr/>
            <p:nvPr/>
          </p:nvSpPr>
          <p:spPr bwMode="auto"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 fill="norm" stroke="1" extrusionOk="0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" name="Freihandform: Form 173"/>
            <p:cNvSpPr/>
            <p:nvPr/>
          </p:nvSpPr>
          <p:spPr bwMode="auto"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5" name="Freihandform: Form 174"/>
            <p:cNvSpPr/>
            <p:nvPr/>
          </p:nvSpPr>
          <p:spPr bwMode="auto"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6" name="Freihandform: Form 175"/>
            <p:cNvSpPr/>
            <p:nvPr/>
          </p:nvSpPr>
          <p:spPr bwMode="auto"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7" name="Freihandform: Form 176"/>
            <p:cNvSpPr/>
            <p:nvPr/>
          </p:nvSpPr>
          <p:spPr bwMode="auto"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8" name="Freihandform: Form 177"/>
            <p:cNvSpPr/>
            <p:nvPr/>
          </p:nvSpPr>
          <p:spPr bwMode="auto"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 fill="norm" stroke="1" extrusionOk="0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9" name="Freihandform: Form 178"/>
            <p:cNvSpPr/>
            <p:nvPr/>
          </p:nvSpPr>
          <p:spPr bwMode="auto"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 fill="norm" stroke="1" extrusionOk="0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0" name="Freihandform: Form 179"/>
            <p:cNvSpPr/>
            <p:nvPr/>
          </p:nvSpPr>
          <p:spPr bwMode="auto"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1" name="Freihandform: Form 180"/>
            <p:cNvSpPr/>
            <p:nvPr/>
          </p:nvSpPr>
          <p:spPr bwMode="auto"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2" name="Freihandform: Form 181"/>
            <p:cNvSpPr/>
            <p:nvPr/>
          </p:nvSpPr>
          <p:spPr bwMode="auto"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3" name="Freihandform: Form 182"/>
            <p:cNvSpPr/>
            <p:nvPr/>
          </p:nvSpPr>
          <p:spPr bwMode="auto"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 fill="norm" stroke="1" extrusionOk="0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4" name="Freihandform: Form 183"/>
            <p:cNvSpPr/>
            <p:nvPr/>
          </p:nvSpPr>
          <p:spPr bwMode="auto"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 fill="norm" stroke="1" extrusionOk="0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5" name="Freihandform: Form 184"/>
            <p:cNvSpPr/>
            <p:nvPr/>
          </p:nvSpPr>
          <p:spPr bwMode="auto"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 fill="norm" stroke="1" extrusionOk="0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6" name="Freihandform: Form 185"/>
            <p:cNvSpPr/>
            <p:nvPr/>
          </p:nvSpPr>
          <p:spPr bwMode="auto"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 fill="norm" stroke="1" extrusionOk="0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7" name="Freihandform: Form 186"/>
            <p:cNvSpPr/>
            <p:nvPr/>
          </p:nvSpPr>
          <p:spPr bwMode="auto"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 fill="norm" stroke="1" extrusionOk="0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8" name="Freihandform: Form 187"/>
            <p:cNvSpPr/>
            <p:nvPr/>
          </p:nvSpPr>
          <p:spPr bwMode="auto">
            <a:xfrm>
              <a:off x="1905021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9" name="Freihandform: Form 188"/>
            <p:cNvSpPr/>
            <p:nvPr/>
          </p:nvSpPr>
          <p:spPr bwMode="auto"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90" name="Freihandform: Form 189"/>
            <p:cNvSpPr/>
            <p:nvPr/>
          </p:nvSpPr>
          <p:spPr bwMode="auto">
            <a:xfrm>
              <a:off x="2069462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88144810" name="Freihandform: Form 87"/>
          <p:cNvSpPr/>
          <p:nvPr userDrawn="1"/>
        </p:nvSpPr>
        <p:spPr bwMode="auto"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 fill="norm" stroke="1" extrusionOk="0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  <p:pic>
        <p:nvPicPr>
          <p:cNvPr id="1569593174" name="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 rot="0" flipH="0" flipV="0">
            <a:off x="9205953" y="300702"/>
            <a:ext cx="1067010" cy="53598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Agenda | mit Bil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683011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8180691-36C4-442B-801E-F5F906A331D4}" type="datetime4">
              <a:rPr lang="de-DE"/>
              <a:t>26. März 2025</a:t>
            </a:fld>
            <a:endParaRPr lang="de-DE"/>
          </a:p>
        </p:txBody>
      </p:sp>
      <p:sp>
        <p:nvSpPr>
          <p:cNvPr id="209929274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21627693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730936649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6206329" y="1631156"/>
            <a:ext cx="5469732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812211374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920616824" name="Textplatzhalter 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909019517" name="Textplatzhalter 6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518318" y="235471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02 </a:t>
            </a:r>
            <a:endParaRPr/>
          </a:p>
        </p:txBody>
      </p:sp>
      <p:sp>
        <p:nvSpPr>
          <p:cNvPr id="1659131402" name="Textplatzhalter 6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440034295" name="Textplatzhalter 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18318" y="452537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05 </a:t>
            </a:r>
            <a:endParaRPr/>
          </a:p>
        </p:txBody>
      </p:sp>
      <p:sp>
        <p:nvSpPr>
          <p:cNvPr id="1874696019" name="Textplatzhalter 6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037260030" name="Textplatzhalter 6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18318" y="307826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03 </a:t>
            </a:r>
            <a:endParaRPr/>
          </a:p>
        </p:txBody>
      </p:sp>
      <p:sp>
        <p:nvSpPr>
          <p:cNvPr id="754662514" name="Textplatzhalter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866637957" name="Textplatzhalter 6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18318" y="380182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04 </a:t>
            </a:r>
            <a:endParaRPr/>
          </a:p>
        </p:txBody>
      </p:sp>
      <p:sp>
        <p:nvSpPr>
          <p:cNvPr id="237899924" name="Textplatzhalter 6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779637328" name="Textplatzhalter 6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518318" y="5248930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06 </a:t>
            </a:r>
            <a:endParaRPr/>
          </a:p>
        </p:txBody>
      </p:sp>
      <p:sp>
        <p:nvSpPr>
          <p:cNvPr id="1151551950" name="Textplatzhalter 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110474868" name="Textplatzhalter 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18318" y="163115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01 </a:t>
            </a:r>
            <a:endParaRPr/>
          </a:p>
        </p:txBody>
      </p:sp>
      <p:sp>
        <p:nvSpPr>
          <p:cNvPr id="72295639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455040238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Kapiteltrenner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503555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Kapiteltrenner</a:t>
            </a:r>
            <a:br>
              <a:rPr lang="de-DE"/>
            </a:br>
            <a:r>
              <a:rPr lang="de-DE"/>
              <a:t>Mehrzeilig möglich</a:t>
            </a:r>
            <a:endParaRPr/>
          </a:p>
        </p:txBody>
      </p:sp>
      <p:sp>
        <p:nvSpPr>
          <p:cNvPr id="206976963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5DBE663-8CF8-4EA4-AF83-5C771F9A06FE}" type="datetime4">
              <a:rPr lang="de-DE"/>
              <a:t>26. März 2025</a:t>
            </a:fld>
            <a:endParaRPr lang="de-DE"/>
          </a:p>
        </p:txBody>
      </p:sp>
      <p:sp>
        <p:nvSpPr>
          <p:cNvPr id="14891963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30800644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949F9DF-37BD-4CD6-BF49-65BA579E1D7A}" type="slidenum">
              <a:rPr lang="de-DE"/>
              <a:t>55</a:t>
            </a:fld>
            <a:endParaRPr lang="de-DE"/>
          </a:p>
        </p:txBody>
      </p:sp>
      <p:sp>
        <p:nvSpPr>
          <p:cNvPr id="2092326559" name="Rechteck 56"/>
          <p:cNvSpPr/>
          <p:nvPr userDrawn="1"/>
        </p:nvSpPr>
        <p:spPr bwMode="auto">
          <a:xfrm>
            <a:off x="517200" y="6538525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94163853" name="Rechteck 58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1956359103" name="Gruppieren 57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1747174453" name="Gruppieren 62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1676063273" name="Gruppieren 65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1609421999" name="Gruppieren 68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1586601008" name="Gruppieren 71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1815917015" name="Gruppieren 74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6" name="Gerader Verbinder 7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986993139" name="Gruppieren 77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9" name="Gerader Verbinder 7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33277334" name="Gruppieren 80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82" name="Gerader Verbinder 8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565748505" name="Gruppieren 83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5" name="Gerader Verbinder 84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feld 85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602326021" name="Gerader Verbinder 86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354474" name="Gruppieren 87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9" name="Gerader Verbinder 8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89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1468171857" name="Gruppieren 90"/>
          <p:cNvGrpSpPr/>
          <p:nvPr userDrawn="1"/>
        </p:nvGrpSpPr>
        <p:grpSpPr bwMode="auto"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92" name="Freihandform: Form 139"/>
            <p:cNvSpPr/>
            <p:nvPr/>
          </p:nvSpPr>
          <p:spPr bwMode="auto"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 fill="norm" stroke="1" extrusionOk="0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3" name="Freihandform: Form 140"/>
            <p:cNvSpPr/>
            <p:nvPr/>
          </p:nvSpPr>
          <p:spPr bwMode="auto"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4" name="Freihandform: Form 141"/>
            <p:cNvSpPr/>
            <p:nvPr/>
          </p:nvSpPr>
          <p:spPr bwMode="auto"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5" name="Freihandform: Form 142"/>
            <p:cNvSpPr/>
            <p:nvPr/>
          </p:nvSpPr>
          <p:spPr bwMode="auto"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6" name="Freihandform: Form 143"/>
            <p:cNvSpPr/>
            <p:nvPr/>
          </p:nvSpPr>
          <p:spPr bwMode="auto"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7" name="Freihandform: Form 144"/>
            <p:cNvSpPr/>
            <p:nvPr/>
          </p:nvSpPr>
          <p:spPr bwMode="auto"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8" name="Freihandform: Form 145"/>
            <p:cNvSpPr/>
            <p:nvPr/>
          </p:nvSpPr>
          <p:spPr bwMode="auto"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9" name="Freihandform: Form 146"/>
            <p:cNvSpPr/>
            <p:nvPr/>
          </p:nvSpPr>
          <p:spPr bwMode="auto"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 fill="norm" stroke="1" extrusionOk="0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0" name="Freihandform: Form 147"/>
            <p:cNvSpPr/>
            <p:nvPr/>
          </p:nvSpPr>
          <p:spPr bwMode="auto"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 fill="norm" stroke="1" extrusionOk="0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1" name="Freihandform: Form 148"/>
            <p:cNvSpPr/>
            <p:nvPr/>
          </p:nvSpPr>
          <p:spPr bwMode="auto"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2" name="Freihandform: Form 149"/>
            <p:cNvSpPr/>
            <p:nvPr/>
          </p:nvSpPr>
          <p:spPr bwMode="auto"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 fill="norm" stroke="1" extrusionOk="0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3" name="Freihandform: Form 150"/>
            <p:cNvSpPr/>
            <p:nvPr/>
          </p:nvSpPr>
          <p:spPr bwMode="auto"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 fill="norm" stroke="1" extrusionOk="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4" name="Freihandform: Form 151"/>
            <p:cNvSpPr/>
            <p:nvPr/>
          </p:nvSpPr>
          <p:spPr bwMode="auto"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5" name="Freihandform: Form 152"/>
            <p:cNvSpPr/>
            <p:nvPr/>
          </p:nvSpPr>
          <p:spPr bwMode="auto"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 fill="norm" stroke="1" extrusionOk="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6" name="Freihandform: Form 153"/>
            <p:cNvSpPr/>
            <p:nvPr/>
          </p:nvSpPr>
          <p:spPr bwMode="auto"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 fill="norm" stroke="1" extrusionOk="0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7" name="Freihandform: Form 154"/>
            <p:cNvSpPr/>
            <p:nvPr/>
          </p:nvSpPr>
          <p:spPr bwMode="auto"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 fill="norm" stroke="1" extrusionOk="0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8" name="Freihandform: Form 155"/>
            <p:cNvSpPr/>
            <p:nvPr/>
          </p:nvSpPr>
          <p:spPr bwMode="auto"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9" name="Freihandform: Form 156"/>
            <p:cNvSpPr/>
            <p:nvPr/>
          </p:nvSpPr>
          <p:spPr bwMode="auto"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0" name="Freihandform: Form 157"/>
            <p:cNvSpPr/>
            <p:nvPr/>
          </p:nvSpPr>
          <p:spPr bwMode="auto"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1" name="Freihandform: Form 158"/>
            <p:cNvSpPr/>
            <p:nvPr/>
          </p:nvSpPr>
          <p:spPr bwMode="auto"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1" name="Freihandform: Form 159"/>
            <p:cNvSpPr/>
            <p:nvPr/>
          </p:nvSpPr>
          <p:spPr bwMode="auto"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 fill="norm" stroke="1" extrusionOk="0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2" name="Freihandform: Form 160"/>
            <p:cNvSpPr/>
            <p:nvPr/>
          </p:nvSpPr>
          <p:spPr bwMode="auto"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3" name="Freihandform: Form 161"/>
            <p:cNvSpPr/>
            <p:nvPr/>
          </p:nvSpPr>
          <p:spPr bwMode="auto"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4" name="Freihandform: Form 162"/>
            <p:cNvSpPr/>
            <p:nvPr/>
          </p:nvSpPr>
          <p:spPr bwMode="auto"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 fill="norm" stroke="1" extrusionOk="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5" name="Freihandform: Form 163"/>
            <p:cNvSpPr/>
            <p:nvPr/>
          </p:nvSpPr>
          <p:spPr bwMode="auto"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6" name="Freihandform: Form 165"/>
            <p:cNvSpPr/>
            <p:nvPr/>
          </p:nvSpPr>
          <p:spPr bwMode="auto"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7" name="Freihandform: Form 166"/>
            <p:cNvSpPr/>
            <p:nvPr/>
          </p:nvSpPr>
          <p:spPr bwMode="auto"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 fill="norm" stroke="1" extrusionOk="0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8" name="Freihandform: Form 168"/>
            <p:cNvSpPr/>
            <p:nvPr/>
          </p:nvSpPr>
          <p:spPr bwMode="auto"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9" name="Freihandform: Form 169"/>
            <p:cNvSpPr/>
            <p:nvPr/>
          </p:nvSpPr>
          <p:spPr bwMode="auto"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0" name="Freihandform: Form 170"/>
            <p:cNvSpPr/>
            <p:nvPr/>
          </p:nvSpPr>
          <p:spPr bwMode="auto"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1" name="Freihandform: Form 171"/>
            <p:cNvSpPr/>
            <p:nvPr/>
          </p:nvSpPr>
          <p:spPr bwMode="auto"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2" name="Freihandform: Form 172"/>
            <p:cNvSpPr/>
            <p:nvPr/>
          </p:nvSpPr>
          <p:spPr bwMode="auto"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 fill="norm" stroke="1" extrusionOk="0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3" name="Freihandform: Form 173"/>
            <p:cNvSpPr/>
            <p:nvPr/>
          </p:nvSpPr>
          <p:spPr bwMode="auto"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" name="Freihandform: Form 174"/>
            <p:cNvSpPr/>
            <p:nvPr/>
          </p:nvSpPr>
          <p:spPr bwMode="auto"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5" name="Freihandform: Form 175"/>
            <p:cNvSpPr/>
            <p:nvPr/>
          </p:nvSpPr>
          <p:spPr bwMode="auto"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6" name="Freihandform: Form 176"/>
            <p:cNvSpPr/>
            <p:nvPr/>
          </p:nvSpPr>
          <p:spPr bwMode="auto"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7" name="Freihandform: Form 177"/>
            <p:cNvSpPr/>
            <p:nvPr/>
          </p:nvSpPr>
          <p:spPr bwMode="auto"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 fill="norm" stroke="1" extrusionOk="0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8" name="Freihandform: Form 178"/>
            <p:cNvSpPr/>
            <p:nvPr/>
          </p:nvSpPr>
          <p:spPr bwMode="auto"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 fill="norm" stroke="1" extrusionOk="0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9" name="Freihandform: Form 179"/>
            <p:cNvSpPr/>
            <p:nvPr/>
          </p:nvSpPr>
          <p:spPr bwMode="auto"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0" name="Freihandform: Form 180"/>
            <p:cNvSpPr/>
            <p:nvPr/>
          </p:nvSpPr>
          <p:spPr bwMode="auto"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1" name="Freihandform: Form 181"/>
            <p:cNvSpPr/>
            <p:nvPr/>
          </p:nvSpPr>
          <p:spPr bwMode="auto"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2" name="Freihandform: Form 182"/>
            <p:cNvSpPr/>
            <p:nvPr/>
          </p:nvSpPr>
          <p:spPr bwMode="auto"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 fill="norm" stroke="1" extrusionOk="0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3" name="Freihandform: Form 183"/>
            <p:cNvSpPr/>
            <p:nvPr/>
          </p:nvSpPr>
          <p:spPr bwMode="auto"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 fill="norm" stroke="1" extrusionOk="0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4" name="Freihandform: Form 184"/>
            <p:cNvSpPr/>
            <p:nvPr/>
          </p:nvSpPr>
          <p:spPr bwMode="auto"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 fill="norm" stroke="1" extrusionOk="0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5" name="Freihandform: Form 185"/>
            <p:cNvSpPr/>
            <p:nvPr/>
          </p:nvSpPr>
          <p:spPr bwMode="auto"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 fill="norm" stroke="1" extrusionOk="0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6" name="Freihandform: Form 186"/>
            <p:cNvSpPr/>
            <p:nvPr/>
          </p:nvSpPr>
          <p:spPr bwMode="auto"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 fill="norm" stroke="1" extrusionOk="0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7" name="Freihandform: Form 187"/>
            <p:cNvSpPr/>
            <p:nvPr/>
          </p:nvSpPr>
          <p:spPr bwMode="auto">
            <a:xfrm>
              <a:off x="1905021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8" name="Freihandform: Form 188"/>
            <p:cNvSpPr/>
            <p:nvPr/>
          </p:nvSpPr>
          <p:spPr bwMode="auto"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9" name="Freihandform: Form 189"/>
            <p:cNvSpPr/>
            <p:nvPr/>
          </p:nvSpPr>
          <p:spPr bwMode="auto">
            <a:xfrm>
              <a:off x="2069462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739954937" name="Freihandform: Form 87"/>
          <p:cNvSpPr/>
          <p:nvPr userDrawn="1"/>
        </p:nvSpPr>
        <p:spPr bwMode="auto"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 fill="norm" stroke="1" extrusionOk="0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116418260" name=""/>
          <p:cNvSpPr txBox="1"/>
          <p:nvPr/>
        </p:nvSpPr>
        <p:spPr bwMode="auto">
          <a:xfrm flipH="0" flipV="0">
            <a:off x="11597832" y="6588945"/>
            <a:ext cx="1107252" cy="213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"/>
              <a:t>/ 21</a:t>
            </a:r>
            <a:endParaRPr sz="800"/>
          </a:p>
        </p:txBody>
      </p:sp>
      <p:pic>
        <p:nvPicPr>
          <p:cNvPr id="1162604036" name=""/>
          <p:cNvPicPr>
            <a:picLocks noChangeAspect="1"/>
          </p:cNvPicPr>
          <p:nvPr/>
        </p:nvPicPr>
        <p:blipFill rotWithShape="1">
          <a:blip r:embed="rId2"/>
          <a:stretch/>
        </p:blipFill>
        <p:spPr bwMode="auto">
          <a:xfrm rot="0" flipH="0" flipV="0">
            <a:off x="9205953" y="300702"/>
            <a:ext cx="1067010" cy="53598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ext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096655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B4FCF17-48A0-4939-9B86-4A0E590241E6}" type="datetime4">
              <a:rPr lang="de-DE"/>
              <a:t>26. März 2025</a:t>
            </a:fld>
            <a:endParaRPr lang="de-DE"/>
          </a:p>
        </p:txBody>
      </p:sp>
      <p:sp>
        <p:nvSpPr>
          <p:cNvPr id="160603337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8707464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58</a:t>
            </a:fld>
            <a:endParaRPr lang="de-DE"/>
          </a:p>
        </p:txBody>
      </p:sp>
      <p:sp>
        <p:nvSpPr>
          <p:cNvPr id="1479992414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6"/>
            <a:ext cx="11157745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589920194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3132314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extfolie | zweispalti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381225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71C8739-BFB7-40C2-B28E-69BB709E9C11}" type="datetime4">
              <a:rPr lang="de-DE"/>
              <a:t>26. März 2025</a:t>
            </a:fld>
            <a:endParaRPr lang="de-DE"/>
          </a:p>
        </p:txBody>
      </p:sp>
      <p:sp>
        <p:nvSpPr>
          <p:cNvPr id="80221378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34863022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47</a:t>
            </a:fld>
            <a:endParaRPr lang="de-DE"/>
          </a:p>
        </p:txBody>
      </p:sp>
      <p:sp>
        <p:nvSpPr>
          <p:cNvPr id="289746669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8" y="1631156"/>
            <a:ext cx="5469732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769402545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6206329" y="1631156"/>
            <a:ext cx="5469732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290724762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920329760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extfolie | dreispalti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346101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F7B6080-B214-4A27-A13D-95A31493955D}" type="datetime4">
              <a:rPr lang="de-DE"/>
              <a:t>26. März 2025</a:t>
            </a:fld>
            <a:endParaRPr lang="de-DE"/>
          </a:p>
        </p:txBody>
      </p:sp>
      <p:sp>
        <p:nvSpPr>
          <p:cNvPr id="57748413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886465438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9</a:t>
            </a:fld>
            <a:endParaRPr lang="de-DE"/>
          </a:p>
        </p:txBody>
      </p:sp>
      <p:sp>
        <p:nvSpPr>
          <p:cNvPr id="1347033423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665946042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18318" y="1631157"/>
            <a:ext cx="3568821" cy="4569618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381953243" name="Textplatzhalter 6"/>
          <p:cNvSpPr>
            <a:spLocks noGrp="1"/>
          </p:cNvSpPr>
          <p:nvPr>
            <p:ph type="body" sz="quarter" idx="17"/>
          </p:nvPr>
        </p:nvSpPr>
        <p:spPr bwMode="auto">
          <a:xfrm>
            <a:off x="8107242" y="1631157"/>
            <a:ext cx="3568821" cy="4569618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780331681" name="Textplatzhalter 6"/>
          <p:cNvSpPr>
            <a:spLocks noGrp="1"/>
          </p:cNvSpPr>
          <p:nvPr>
            <p:ph type="body" sz="quarter" idx="18"/>
          </p:nvPr>
        </p:nvSpPr>
        <p:spPr bwMode="auto">
          <a:xfrm>
            <a:off x="4312780" y="1631157"/>
            <a:ext cx="3568821" cy="4569618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988254946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ext- Bild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838671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4E4BF54-E288-44CA-9624-72B71A8A42AB}" type="datetime4">
              <a:rPr lang="de-DE"/>
              <a:t>26. März 2025</a:t>
            </a:fld>
            <a:endParaRPr lang="de-DE"/>
          </a:p>
        </p:txBody>
      </p:sp>
      <p:sp>
        <p:nvSpPr>
          <p:cNvPr id="172212184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4502226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33</a:t>
            </a:fld>
            <a:endParaRPr lang="de-DE"/>
          </a:p>
        </p:txBody>
      </p:sp>
      <p:sp>
        <p:nvSpPr>
          <p:cNvPr id="454016721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8" y="1631156"/>
            <a:ext cx="5469732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36696513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880806776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6206329" y="1631155"/>
            <a:ext cx="5469732" cy="45696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309026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Bild- Text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3685453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518318" y="1631155"/>
            <a:ext cx="5469732" cy="45696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204740979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F2055A8-E7B1-419D-84AA-0C89B698BF26}" type="datetime4">
              <a:rPr lang="de-DE"/>
              <a:t>26. März 2025</a:t>
            </a:fld>
            <a:endParaRPr lang="de-DE"/>
          </a:p>
        </p:txBody>
      </p:sp>
      <p:sp>
        <p:nvSpPr>
          <p:cNvPr id="34355823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639558634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1110410607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6206331" y="1631156"/>
            <a:ext cx="5469732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311514003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854664154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5817230" name="Titelplatzhalter 1"/>
          <p:cNvSpPr>
            <a:spLocks noGrp="1"/>
          </p:cNvSpPr>
          <p:nvPr>
            <p:ph type="title"/>
          </p:nvPr>
        </p:nvSpPr>
        <p:spPr bwMode="auto">
          <a:xfrm>
            <a:off x="518318" y="301185"/>
            <a:ext cx="684438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23640580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  <a:p>
            <a:pPr lvl="5">
              <a:defRPr/>
            </a:pPr>
            <a:r>
              <a:rPr lang="de-DE"/>
              <a:t>Sechste Ebene</a:t>
            </a:r>
            <a:endParaRPr/>
          </a:p>
          <a:p>
            <a:pPr lvl="6">
              <a:defRPr/>
            </a:pPr>
            <a:r>
              <a:rPr lang="de-DE"/>
              <a:t>Siebte Ebene</a:t>
            </a:r>
            <a:endParaRPr/>
          </a:p>
          <a:p>
            <a:pPr lvl="7">
              <a:defRPr/>
            </a:pPr>
            <a:r>
              <a:rPr lang="de-DE"/>
              <a:t>Achte Ebene</a:t>
            </a:r>
            <a:endParaRPr/>
          </a:p>
          <a:p>
            <a:pPr lvl="8">
              <a:defRPr/>
            </a:pPr>
            <a:r>
              <a:rPr lang="de-DE"/>
              <a:t>Neunte Ebene</a:t>
            </a:r>
            <a:endParaRPr/>
          </a:p>
        </p:txBody>
      </p:sp>
      <p:sp>
        <p:nvSpPr>
          <p:cNvPr id="2025516448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4F9C00A-8AFB-47C9-A7D9-7909CE906E5E}" type="datetime4">
              <a:rPr lang="de-DE"/>
              <a:t>26. März 2025</a:t>
            </a:fld>
            <a:endParaRPr lang="de-DE"/>
          </a:p>
        </p:txBody>
      </p:sp>
      <p:sp>
        <p:nvSpPr>
          <p:cNvPr id="1101201288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518319" y="6634666"/>
            <a:ext cx="5469732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280743271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11509892" y="6634664"/>
            <a:ext cx="175890" cy="122279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4F2A514-1398-68A8-267B-8FBB4564EB74}" type="slidenum">
              <a:rPr/>
              <a:t>33</a:t>
            </a:fld>
            <a:endParaRPr lang="de-DE"/>
          </a:p>
        </p:txBody>
      </p:sp>
      <p:sp>
        <p:nvSpPr>
          <p:cNvPr id="1659807528" name="Rechteck 6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80210852" name="Rechteck 8"/>
          <p:cNvSpPr/>
          <p:nvPr userDrawn="1"/>
        </p:nvSpPr>
        <p:spPr bwMode="auto">
          <a:xfrm>
            <a:off x="517200" y="6538525"/>
            <a:ext cx="11674800" cy="108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1607565137" name="Gruppieren 12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717934258" name="Gruppieren 14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88728071" name="Gruppieren 17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1588711205" name="Gruppieren 20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1360120948" name="Gruppieren 23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5" name="Gerader Verbinder 2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751730852" name="Gruppieren 26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8" name="Gerader Verbinder 2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2004799776" name="Gruppieren 29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1" name="Gerader Verbinder 3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172452262" name="Gruppieren 32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34" name="Gerader Verbinder 3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1162898110" name="Gruppieren 13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7" name="Gerader Verbinder 36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689889001" name="Gerader Verbinder 39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5485978" name="Gruppieren 40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2" name="Gerader Verbinder 4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sp>
        <p:nvSpPr>
          <p:cNvPr id="1204756593" name="Freihandform: Form 43"/>
          <p:cNvSpPr>
            <a:spLocks noChangeAspect="1"/>
          </p:cNvSpPr>
          <p:nvPr userDrawn="1"/>
        </p:nvSpPr>
        <p:spPr bwMode="auto"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 fill="norm" stroke="1" extrusionOk="0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800" b="0" i="0" u="none" strike="noStrike" cap="none" spc="0">
              <a:ln>
                <a:noFill/>
              </a:ln>
              <a:solidFill>
                <a:prstClr val="black"/>
              </a:solidFill>
            </a:endParaRPr>
          </a:p>
        </p:txBody>
      </p:sp>
      <p:pic>
        <p:nvPicPr>
          <p:cNvPr id="1637874553" name=""/>
          <p:cNvPicPr>
            <a:picLocks noChangeAspect="1"/>
          </p:cNvPicPr>
          <p:nvPr/>
        </p:nvPicPr>
        <p:blipFill rotWithShape="1">
          <a:blip r:embed="rId22"/>
          <a:stretch/>
        </p:blipFill>
        <p:spPr bwMode="auto">
          <a:xfrm rot="0" flipH="0" flipV="0">
            <a:off x="9822061" y="311109"/>
            <a:ext cx="774000" cy="388800"/>
          </a:xfrm>
          <a:prstGeom prst="rect">
            <a:avLst/>
          </a:prstGeom>
        </p:spPr>
      </p:pic>
      <p:sp>
        <p:nvSpPr>
          <p:cNvPr id="721988124" name=""/>
          <p:cNvSpPr txBox="1"/>
          <p:nvPr/>
        </p:nvSpPr>
        <p:spPr bwMode="auto">
          <a:xfrm flipH="0" flipV="0">
            <a:off x="8085562" y="916781"/>
            <a:ext cx="82153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662936536" name=""/>
          <p:cNvSpPr txBox="1"/>
          <p:nvPr/>
        </p:nvSpPr>
        <p:spPr bwMode="auto">
          <a:xfrm flipH="0" flipV="0">
            <a:off x="11597833" y="6588945"/>
            <a:ext cx="1106892" cy="213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"/>
              <a:t>/ 21</a:t>
            </a:r>
            <a:endParaRPr sz="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1" ftr="1" hdr="0" sldNum="1"/>
  <p:txStyles>
    <p:titleStyle>
      <a:lvl1pPr algn="l" defTabSz="914400">
        <a:lnSpc>
          <a:spcPct val="90000"/>
        </a:lnSpc>
        <a:spcBef>
          <a:spcPts val="0"/>
        </a:spcBef>
        <a:buNone/>
        <a:defRPr sz="2400" b="1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>
        <a:lnSpc>
          <a:spcPct val="110000"/>
        </a:lnSpc>
        <a:spcBef>
          <a:spcPts val="0"/>
        </a:spcBef>
        <a:spcAft>
          <a:spcPts val="1200"/>
        </a:spcAft>
        <a:buFont typeface="Arial"/>
        <a:buNone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6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rogrammerhumor.io/programming-memes/computer-science-students-journey/" TargetMode="Externa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2">
            <a:alpha val="99999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8879798" name="Textplatzhalter 16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0" y="1628775"/>
            <a:ext cx="12191999" cy="5229225"/>
          </a:xfrm>
          <a:prstGeom prst="rect">
            <a:avLst/>
          </a:prstGeom>
          <a:gradFill>
            <a:gsLst>
              <a:gs pos="5000">
                <a:schemeClr val="accent4"/>
              </a:gs>
              <a:gs pos="50000">
                <a:schemeClr val="accent4">
                  <a:alpha val="50000"/>
                </a:schemeClr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71794732" name="Bildplatzhalter 60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628775"/>
            <a:ext cx="12191999" cy="5229225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/>
              <a:t>y</a:t>
            </a:r>
            <a:endParaRPr/>
          </a:p>
        </p:txBody>
      </p:sp>
      <p:sp>
        <p:nvSpPr>
          <p:cNvPr id="662340193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2751324" y="2913727"/>
            <a:ext cx="6845226" cy="2012040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26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Best Practices und Trends bei didaktischen </a:t>
            </a:r>
            <a:br>
              <a:rPr lang="de-DE" sz="26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</a:br>
            <a:r>
              <a:rPr lang="de-DE" sz="26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Simulatoren für Rechnerarchitektur:</a:t>
            </a:r>
            <a:br>
              <a:rPr lang="de-DE" sz="26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</a:br>
            <a:r>
              <a:rPr lang="de-DE" sz="26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  <a:t>Eine systematische Literaturrecherche</a:t>
            </a:r>
            <a:br>
              <a:rPr lang="de-DE" sz="26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</a:br>
            <a:br>
              <a:rPr lang="de-DE" sz="2600" b="1" i="0" u="none" strike="noStrike" cap="none" spc="0">
                <a:solidFill>
                  <a:schemeClr val="bg1"/>
                </a:solidFill>
                <a:latin typeface="Arial"/>
                <a:ea typeface="Arial"/>
                <a:cs typeface="Arial"/>
              </a:rPr>
            </a:br>
            <a:r>
              <a:rPr sz="1600" b="0">
                <a:solidFill>
                  <a:schemeClr val="bg1"/>
                </a:solidFill>
              </a:rPr>
              <a:t>Präsentation der Bachelorarbeit am Lehrstuhl 3 - Rechnerarchitektur</a:t>
            </a:r>
            <a:endParaRPr sz="2600" b="0" i="0" u="none" strike="noStrike" cap="none" spc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44164253" name=""/>
          <p:cNvSpPr txBox="1"/>
          <p:nvPr/>
        </p:nvSpPr>
        <p:spPr bwMode="auto">
          <a:xfrm flipH="0" flipV="0">
            <a:off x="119061" y="6469198"/>
            <a:ext cx="6018693" cy="228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00" i="0">
                <a:solidFill>
                  <a:schemeClr val="bg1"/>
                </a:solidFill>
              </a:rPr>
              <a:t>Dustin Heither</a:t>
            </a:r>
            <a:r>
              <a:rPr sz="900" i="0">
                <a:solidFill>
                  <a:schemeClr val="bg1"/>
                </a:solidFill>
              </a:rPr>
              <a:t> - Präsentation der Bachelorarbeit - WiSe 2025/26</a:t>
            </a:r>
            <a:endParaRPr sz="900" i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256797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BDB11BF-AF5A-67D8-305A-DDCBCB353001}" type="datetime4">
              <a:rPr lang="de-DE"/>
              <a:t/>
            </a:fld>
            <a:endParaRPr lang="de-DE"/>
          </a:p>
        </p:txBody>
      </p:sp>
      <p:sp>
        <p:nvSpPr>
          <p:cNvPr id="169392005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67066187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EBE15DB-FDEF-E44F-B8B7-214746882928}" type="slidenum">
              <a:rPr lang="de-DE"/>
              <a:t/>
            </a:fld>
            <a:endParaRPr lang="de-DE"/>
          </a:p>
        </p:txBody>
      </p:sp>
      <p:sp>
        <p:nvSpPr>
          <p:cNvPr id="391244928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Ergebnisse</a:t>
            </a:r>
            <a:endParaRPr/>
          </a:p>
        </p:txBody>
      </p:sp>
      <p:sp>
        <p:nvSpPr>
          <p:cNvPr id="2053455944" name="Textplatzhalter 9"/>
          <p:cNvSpPr>
            <a:spLocks noGrp="1"/>
          </p:cNvSpPr>
          <p:nvPr>
            <p:ph type="body" sz="quarter" idx="37"/>
          </p:nvPr>
        </p:nvSpPr>
        <p:spPr bwMode="auto"/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Thema</a:t>
            </a:r>
            <a:endParaRPr/>
          </a:p>
        </p:txBody>
      </p:sp>
      <p:pic>
        <p:nvPicPr>
          <p:cNvPr id="765371056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>
            <a:off x="518319" y="1868014"/>
            <a:ext cx="5469732" cy="3477445"/>
          </a:xfrm>
          <a:prstGeom prst="rect">
            <a:avLst/>
          </a:prstGeom>
        </p:spPr>
      </p:pic>
      <p:sp>
        <p:nvSpPr>
          <p:cNvPr id="123042768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6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b="1">
                <a:solidFill>
                  <a:schemeClr val="accent3"/>
                </a:solidFill>
              </a:rPr>
              <a:t>Literaturrecherche</a:t>
            </a:r>
            <a:endParaRPr/>
          </a:p>
          <a:p>
            <a:pPr algn="ctr">
              <a:defRPr/>
            </a:pPr>
            <a:r>
              <a:rPr/>
              <a:t>Verteilung der Themen</a:t>
            </a:r>
            <a:endParaRPr/>
          </a:p>
        </p:txBody>
      </p:sp>
      <p:pic>
        <p:nvPicPr>
          <p:cNvPr id="915431307" name=""/>
          <p:cNvPicPr>
            <a:picLocks noChangeAspect="1"/>
          </p:cNvPicPr>
          <p:nvPr>
            <p:ph type="pic" sz="quarter" idx="27" hasCustomPrompt="1"/>
          </p:nvPr>
        </p:nvPicPr>
        <p:blipFill rotWithShape="1">
          <a:blip r:embed="rId4"/>
          <a:stretch/>
        </p:blipFill>
        <p:spPr bwMode="auto">
          <a:xfrm rot="0">
            <a:off x="6206330" y="1966289"/>
            <a:ext cx="5469732" cy="3280897"/>
          </a:xfrm>
          <a:prstGeom prst="rect">
            <a:avLst/>
          </a:prstGeom>
        </p:spPr>
      </p:pic>
      <p:sp>
        <p:nvSpPr>
          <p:cNvPr id="2102139310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0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lang="de-DE" sz="1400" b="1" i="0" u="none" strike="noStrike" cap="none" spc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Simulatorrecherche</a:t>
            </a:r>
            <a:endParaRPr sz="1400"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Verteilung der Themen</a:t>
            </a:r>
            <a:endParaRPr/>
          </a:p>
        </p:txBody>
      </p:sp>
      <p:sp>
        <p:nvSpPr>
          <p:cNvPr id="1326889504" name=""/>
          <p:cNvSpPr txBox="1"/>
          <p:nvPr/>
        </p:nvSpPr>
        <p:spPr bwMode="auto">
          <a:xfrm rot="0" flipH="0" flipV="0">
            <a:off x="2874999" y="730249"/>
            <a:ext cx="303248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999297827" name=""/>
          <p:cNvSpPr/>
          <p:nvPr/>
        </p:nvSpPr>
        <p:spPr bwMode="auto">
          <a:xfrm rot="0" flipH="0" flipV="0">
            <a:off x="518316" y="2555874"/>
            <a:ext cx="5087182" cy="333374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563938" name=""/>
          <p:cNvSpPr/>
          <p:nvPr/>
        </p:nvSpPr>
        <p:spPr bwMode="auto">
          <a:xfrm rot="0" flipH="0" flipV="0">
            <a:off x="6179760" y="2722562"/>
            <a:ext cx="5087182" cy="333374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17161452" name=""/>
          <p:cNvSpPr/>
          <p:nvPr/>
        </p:nvSpPr>
        <p:spPr bwMode="auto">
          <a:xfrm rot="0" flipH="0" flipV="0">
            <a:off x="1680785" y="4256086"/>
            <a:ext cx="860838" cy="601662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5523854" name=""/>
          <p:cNvSpPr/>
          <p:nvPr/>
        </p:nvSpPr>
        <p:spPr bwMode="auto">
          <a:xfrm rot="0" flipH="0" flipV="0">
            <a:off x="7437060" y="4408486"/>
            <a:ext cx="860838" cy="306387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29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56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1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523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386691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45C1969-185B-DE45-303E-C83AAD9BC820}" type="datetime4">
              <a:rPr lang="de-DE"/>
              <a:t/>
            </a:fld>
            <a:endParaRPr lang="de-DE"/>
          </a:p>
        </p:txBody>
      </p:sp>
      <p:sp>
        <p:nvSpPr>
          <p:cNvPr id="140657399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05768283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AC6D01-CA34-3EBF-7262-C3AE9AD0B936}" type="slidenum">
              <a:rPr lang="de-DE"/>
              <a:t/>
            </a:fld>
            <a:endParaRPr lang="de-DE"/>
          </a:p>
        </p:txBody>
      </p:sp>
      <p:sp>
        <p:nvSpPr>
          <p:cNvPr id="1986671012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Ergebnisse</a:t>
            </a:r>
            <a:endParaRPr/>
          </a:p>
        </p:txBody>
      </p:sp>
      <p:sp>
        <p:nvSpPr>
          <p:cNvPr id="361644351" name="Textplatzhalter 9"/>
          <p:cNvSpPr>
            <a:spLocks noGrp="1"/>
          </p:cNvSpPr>
          <p:nvPr>
            <p:ph type="body" sz="quarter" idx="37"/>
          </p:nvPr>
        </p:nvSpPr>
        <p:spPr bwMode="auto"/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Gamfication</a:t>
            </a:r>
            <a:endParaRPr/>
          </a:p>
        </p:txBody>
      </p:sp>
      <p:sp>
        <p:nvSpPr>
          <p:cNvPr id="418568038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6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b="1">
                <a:solidFill>
                  <a:schemeClr val="accent3"/>
                </a:solidFill>
              </a:rPr>
              <a:t>Literaturrecherche</a:t>
            </a:r>
            <a:endParaRPr/>
          </a:p>
          <a:p>
            <a:pPr algn="ctr">
              <a:defRPr/>
            </a:pPr>
            <a:r>
              <a:rPr/>
              <a:t>Gamification</a:t>
            </a:r>
            <a:endParaRPr/>
          </a:p>
        </p:txBody>
      </p:sp>
      <p:sp>
        <p:nvSpPr>
          <p:cNvPr id="1757030911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0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lang="de-DE" sz="1400" b="1" i="0" u="none" strike="noStrike" cap="none" spc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Simulatorrecherche</a:t>
            </a:r>
            <a:endParaRPr sz="1400"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Gamification</a:t>
            </a:r>
            <a:endParaRPr/>
          </a:p>
        </p:txBody>
      </p:sp>
      <p:sp>
        <p:nvSpPr>
          <p:cNvPr id="1335544642" name=""/>
          <p:cNvSpPr txBox="1"/>
          <p:nvPr/>
        </p:nvSpPr>
        <p:spPr bwMode="auto">
          <a:xfrm rot="0" flipH="0" flipV="0">
            <a:off x="2874999" y="730249"/>
            <a:ext cx="303248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892087782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>
            <a:off x="518316" y="1631155"/>
            <a:ext cx="5469732" cy="3654685"/>
          </a:xfrm>
          <a:prstGeom prst="rect">
            <a:avLst/>
          </a:prstGeom>
        </p:spPr>
      </p:pic>
      <p:sp>
        <p:nvSpPr>
          <p:cNvPr id="488864211" name="Textplatzhalter 6"/>
          <p:cNvSpPr>
            <a:spLocks noGrp="1"/>
          </p:cNvSpPr>
          <p:nvPr>
            <p:ph type="body" sz="quarter" idx="13"/>
          </p:nvPr>
        </p:nvSpPr>
        <p:spPr bwMode="auto">
          <a:xfrm flipH="0" flipV="0">
            <a:off x="6206330" y="1631155"/>
            <a:ext cx="5469732" cy="3654685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b="1"/>
              <a:t>Keine </a:t>
            </a:r>
            <a:r>
              <a:rPr/>
              <a:t>spielerischen Elemente </a:t>
            </a:r>
            <a:br>
              <a:rPr/>
            </a:br>
            <a:r>
              <a:rPr/>
              <a:t>identifiziert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3544742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BC10319-713C-D3C8-3A37-4EF54FD073CC}" type="datetime4">
              <a:rPr lang="de-DE"/>
              <a:t/>
            </a:fld>
            <a:endParaRPr lang="de-DE"/>
          </a:p>
        </p:txBody>
      </p:sp>
      <p:sp>
        <p:nvSpPr>
          <p:cNvPr id="196513997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72316532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6B2E900-8E29-9C63-BA33-46F392FD9694}" type="slidenum">
              <a:rPr lang="de-DE"/>
              <a:t/>
            </a:fld>
            <a:endParaRPr lang="de-DE"/>
          </a:p>
        </p:txBody>
      </p:sp>
      <p:sp>
        <p:nvSpPr>
          <p:cNvPr id="1988440560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Ergebnisse</a:t>
            </a:r>
            <a:endParaRPr/>
          </a:p>
        </p:txBody>
      </p:sp>
      <p:sp>
        <p:nvSpPr>
          <p:cNvPr id="327050094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50504" cy="268583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Abstraktionslevel</a:t>
            </a:r>
            <a:endParaRPr/>
          </a:p>
        </p:txBody>
      </p:sp>
      <p:pic>
        <p:nvPicPr>
          <p:cNvPr id="1153177602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>
            <a:off x="518316" y="1829835"/>
            <a:ext cx="5469732" cy="3553805"/>
          </a:xfrm>
          <a:prstGeom prst="rect">
            <a:avLst/>
          </a:prstGeom>
        </p:spPr>
      </p:pic>
      <p:sp>
        <p:nvSpPr>
          <p:cNvPr id="249734244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6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b="1">
                <a:solidFill>
                  <a:schemeClr val="accent3"/>
                </a:solidFill>
              </a:rPr>
              <a:t>Literaturrecherche</a:t>
            </a:r>
            <a:endParaRPr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Abstraktion nach Themen </a:t>
            </a:r>
            <a:endParaRPr/>
          </a:p>
        </p:txBody>
      </p:sp>
      <p:pic>
        <p:nvPicPr>
          <p:cNvPr id="151564021" name=""/>
          <p:cNvPicPr>
            <a:picLocks noChangeAspect="1"/>
          </p:cNvPicPr>
          <p:nvPr>
            <p:ph type="pic" sz="quarter" idx="27" hasCustomPrompt="1"/>
          </p:nvPr>
        </p:nvPicPr>
        <p:blipFill rotWithShape="1">
          <a:blip r:embed="rId4"/>
          <a:stretch/>
        </p:blipFill>
        <p:spPr bwMode="auto">
          <a:xfrm rot="0">
            <a:off x="6206330" y="2042340"/>
            <a:ext cx="5469732" cy="3128795"/>
          </a:xfrm>
          <a:prstGeom prst="rect">
            <a:avLst/>
          </a:prstGeom>
        </p:spPr>
      </p:pic>
      <p:sp>
        <p:nvSpPr>
          <p:cNvPr id="1777844232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0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lang="de-DE" sz="1400" b="1" i="0" u="none" strike="noStrike" cap="none" spc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Simulatorrecherche</a:t>
            </a:r>
            <a:endParaRPr sz="1400"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Abstraktion nach Themen </a:t>
            </a:r>
            <a:endParaRPr/>
          </a:p>
        </p:txBody>
      </p:sp>
      <p:sp>
        <p:nvSpPr>
          <p:cNvPr id="1278485019" name=""/>
          <p:cNvSpPr txBox="1"/>
          <p:nvPr/>
        </p:nvSpPr>
        <p:spPr bwMode="auto">
          <a:xfrm rot="0" flipH="0" flipV="0">
            <a:off x="2874999" y="730249"/>
            <a:ext cx="303248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690736201" name=""/>
          <p:cNvSpPr/>
          <p:nvPr/>
        </p:nvSpPr>
        <p:spPr bwMode="auto">
          <a:xfrm rot="0" flipH="0" flipV="0">
            <a:off x="4264815" y="1829835"/>
            <a:ext cx="467558" cy="2250039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1532784" name=""/>
          <p:cNvSpPr/>
          <p:nvPr/>
        </p:nvSpPr>
        <p:spPr bwMode="auto">
          <a:xfrm rot="0" flipH="0" flipV="0">
            <a:off x="9782965" y="2042340"/>
            <a:ext cx="467557" cy="1847034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5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73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642357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301CF9F-F89D-561B-3A85-02362C9C67C7}" type="datetime4">
              <a:rPr lang="de-DE"/>
              <a:t/>
            </a:fld>
            <a:endParaRPr lang="de-DE"/>
          </a:p>
        </p:txBody>
      </p:sp>
      <p:sp>
        <p:nvSpPr>
          <p:cNvPr id="82086915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37536259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876CD12-8727-C886-968B-622734DDC208}" type="slidenum">
              <a:rPr lang="de-DE"/>
              <a:t/>
            </a:fld>
            <a:endParaRPr lang="de-DE"/>
          </a:p>
        </p:txBody>
      </p:sp>
      <p:sp>
        <p:nvSpPr>
          <p:cNvPr id="1355362625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Ergebnisse</a:t>
            </a:r>
            <a:endParaRPr/>
          </a:p>
        </p:txBody>
      </p:sp>
      <p:sp>
        <p:nvSpPr>
          <p:cNvPr id="1129828197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53024" cy="268583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Zugriff</a:t>
            </a:r>
            <a:endParaRPr/>
          </a:p>
        </p:txBody>
      </p:sp>
      <p:pic>
        <p:nvPicPr>
          <p:cNvPr id="1642435442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>
            <a:off x="518316" y="1812398"/>
            <a:ext cx="5469732" cy="3588677"/>
          </a:xfrm>
          <a:prstGeom prst="rect">
            <a:avLst/>
          </a:prstGeom>
        </p:spPr>
      </p:pic>
      <p:sp>
        <p:nvSpPr>
          <p:cNvPr id="862769483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6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b="1">
                <a:solidFill>
                  <a:schemeClr val="accent3"/>
                </a:solidFill>
              </a:rPr>
              <a:t>Literaturrecherche</a:t>
            </a:r>
            <a:endParaRPr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Zugriff</a:t>
            </a:r>
            <a:endParaRPr/>
          </a:p>
        </p:txBody>
      </p:sp>
      <p:pic>
        <p:nvPicPr>
          <p:cNvPr id="1710905382" name=""/>
          <p:cNvPicPr>
            <a:picLocks noChangeAspect="1"/>
          </p:cNvPicPr>
          <p:nvPr>
            <p:ph type="pic" sz="quarter" idx="27" hasCustomPrompt="1"/>
          </p:nvPr>
        </p:nvPicPr>
        <p:blipFill rotWithShape="1">
          <a:blip r:embed="rId4"/>
          <a:stretch/>
        </p:blipFill>
        <p:spPr bwMode="auto">
          <a:xfrm rot="0" flipH="0" flipV="0">
            <a:off x="5350855" y="1752475"/>
            <a:ext cx="6698096" cy="3648600"/>
          </a:xfrm>
          <a:prstGeom prst="rect">
            <a:avLst/>
          </a:prstGeom>
        </p:spPr>
      </p:pic>
      <p:sp>
        <p:nvSpPr>
          <p:cNvPr id="565069806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0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lang="de-DE" sz="1400" b="1" i="0" u="none" strike="noStrike" cap="none" spc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Simulatorrecherche</a:t>
            </a:r>
            <a:endParaRPr sz="1400"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Zugriff</a:t>
            </a:r>
            <a:endParaRPr/>
          </a:p>
        </p:txBody>
      </p:sp>
      <p:sp>
        <p:nvSpPr>
          <p:cNvPr id="21105549" name=""/>
          <p:cNvSpPr txBox="1"/>
          <p:nvPr/>
        </p:nvSpPr>
        <p:spPr bwMode="auto">
          <a:xfrm rot="0" flipH="0" flipV="0">
            <a:off x="2874999" y="730249"/>
            <a:ext cx="303248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179336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D7CE26A-629D-F5B8-ECDD-C771CD971941}" type="datetime4">
              <a:rPr lang="de-DE"/>
              <a:t/>
            </a:fld>
            <a:endParaRPr lang="de-DE"/>
          </a:p>
        </p:txBody>
      </p:sp>
      <p:sp>
        <p:nvSpPr>
          <p:cNvPr id="178533514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93968003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DF07768-168D-B571-0D68-174FEE6B5F63}" type="slidenum">
              <a:rPr lang="de-DE"/>
              <a:t/>
            </a:fld>
            <a:endParaRPr lang="de-DE"/>
          </a:p>
        </p:txBody>
      </p:sp>
      <p:sp>
        <p:nvSpPr>
          <p:cNvPr id="1330142353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Ergebnisse</a:t>
            </a:r>
            <a:endParaRPr/>
          </a:p>
        </p:txBody>
      </p:sp>
      <p:sp>
        <p:nvSpPr>
          <p:cNvPr id="1968280899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54824" cy="268583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Preis</a:t>
            </a:r>
            <a:endParaRPr/>
          </a:p>
        </p:txBody>
      </p:sp>
      <p:pic>
        <p:nvPicPr>
          <p:cNvPr id="1045927682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>
            <a:off x="518316" y="1823407"/>
            <a:ext cx="5469732" cy="3566658"/>
          </a:xfrm>
          <a:prstGeom prst="rect">
            <a:avLst/>
          </a:prstGeom>
        </p:spPr>
      </p:pic>
      <p:sp>
        <p:nvSpPr>
          <p:cNvPr id="1060100134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6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b="1">
                <a:solidFill>
                  <a:schemeClr val="accent3"/>
                </a:solidFill>
              </a:rPr>
              <a:t>Literaturrecherche</a:t>
            </a:r>
            <a:endParaRPr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Preis</a:t>
            </a:r>
            <a:endParaRPr/>
          </a:p>
        </p:txBody>
      </p:sp>
      <p:pic>
        <p:nvPicPr>
          <p:cNvPr id="449486093" name=""/>
          <p:cNvPicPr>
            <a:picLocks noChangeAspect="1"/>
          </p:cNvPicPr>
          <p:nvPr>
            <p:ph type="pic" sz="quarter" idx="27" hasCustomPrompt="1"/>
          </p:nvPr>
        </p:nvPicPr>
        <p:blipFill rotWithShape="1">
          <a:blip r:embed="rId4"/>
          <a:stretch/>
        </p:blipFill>
        <p:spPr bwMode="auto">
          <a:xfrm rot="0">
            <a:off x="6206330" y="1874963"/>
            <a:ext cx="5469732" cy="3463548"/>
          </a:xfrm>
          <a:prstGeom prst="rect">
            <a:avLst/>
          </a:prstGeom>
        </p:spPr>
      </p:pic>
      <p:sp>
        <p:nvSpPr>
          <p:cNvPr id="1824078321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0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lang="de-DE" sz="1400" b="1" i="0" u="none" strike="noStrike" cap="none" spc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Simulatorrecherche</a:t>
            </a:r>
            <a:endParaRPr sz="1400"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Preis</a:t>
            </a:r>
            <a:endParaRPr/>
          </a:p>
        </p:txBody>
      </p:sp>
      <p:sp>
        <p:nvSpPr>
          <p:cNvPr id="1977529395" name=""/>
          <p:cNvSpPr txBox="1"/>
          <p:nvPr/>
        </p:nvSpPr>
        <p:spPr bwMode="auto">
          <a:xfrm rot="0" flipH="0" flipV="0">
            <a:off x="2874999" y="730249"/>
            <a:ext cx="303248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772958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DC72E7C-32AE-8DF8-2197-323DCB0B632C}" type="datetime4">
              <a:rPr lang="de-DE"/>
              <a:t/>
            </a:fld>
            <a:endParaRPr lang="de-DE"/>
          </a:p>
        </p:txBody>
      </p:sp>
      <p:sp>
        <p:nvSpPr>
          <p:cNvPr id="177081919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71931473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CE6C182-9B7E-7D5B-7F7D-715EBD394415}" type="slidenum">
              <a:rPr lang="de-DE"/>
              <a:t/>
            </a:fld>
            <a:endParaRPr lang="de-DE"/>
          </a:p>
        </p:txBody>
      </p:sp>
      <p:sp>
        <p:nvSpPr>
          <p:cNvPr id="1367488277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Ergebnisse</a:t>
            </a:r>
            <a:endParaRPr/>
          </a:p>
        </p:txBody>
      </p:sp>
      <p:sp>
        <p:nvSpPr>
          <p:cNvPr id="912039357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59504" cy="268583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Dokumentation</a:t>
            </a:r>
            <a:endParaRPr/>
          </a:p>
        </p:txBody>
      </p:sp>
      <p:pic>
        <p:nvPicPr>
          <p:cNvPr id="1922777953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>
            <a:off x="518316" y="1745190"/>
            <a:ext cx="5469732" cy="3723094"/>
          </a:xfrm>
          <a:prstGeom prst="rect">
            <a:avLst/>
          </a:prstGeom>
        </p:spPr>
      </p:pic>
      <p:sp>
        <p:nvSpPr>
          <p:cNvPr id="1987997971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6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b="1">
                <a:solidFill>
                  <a:schemeClr val="accent3"/>
                </a:solidFill>
              </a:rPr>
              <a:t>Literaturrecherche</a:t>
            </a:r>
            <a:endParaRPr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Dokumentation</a:t>
            </a:r>
            <a:endParaRPr/>
          </a:p>
        </p:txBody>
      </p:sp>
      <p:pic>
        <p:nvPicPr>
          <p:cNvPr id="522298056" name=""/>
          <p:cNvPicPr>
            <a:picLocks noChangeAspect="1"/>
          </p:cNvPicPr>
          <p:nvPr>
            <p:ph type="pic" sz="quarter" idx="27" hasCustomPrompt="1"/>
          </p:nvPr>
        </p:nvPicPr>
        <p:blipFill rotWithShape="1">
          <a:blip r:embed="rId4"/>
          <a:stretch/>
        </p:blipFill>
        <p:spPr bwMode="auto">
          <a:xfrm rot="0">
            <a:off x="6206330" y="1854431"/>
            <a:ext cx="5469732" cy="3504612"/>
          </a:xfrm>
          <a:prstGeom prst="rect">
            <a:avLst/>
          </a:prstGeom>
        </p:spPr>
      </p:pic>
      <p:sp>
        <p:nvSpPr>
          <p:cNvPr id="1012656176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0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lang="de-DE" sz="1400" b="1" i="0" u="none" strike="noStrike" cap="none" spc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Simulatorrecherche</a:t>
            </a:r>
            <a:endParaRPr sz="1400"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Dokumentation</a:t>
            </a:r>
            <a:endParaRPr/>
          </a:p>
        </p:txBody>
      </p:sp>
      <p:sp>
        <p:nvSpPr>
          <p:cNvPr id="1493227102" name=""/>
          <p:cNvSpPr txBox="1"/>
          <p:nvPr/>
        </p:nvSpPr>
        <p:spPr bwMode="auto">
          <a:xfrm rot="0" flipH="0" flipV="0">
            <a:off x="2874999" y="730249"/>
            <a:ext cx="303248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420306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6B4C3C-E08A-D414-45E8-C16FA6231BD8}" type="datetime4">
              <a:rPr lang="de-DE"/>
              <a:t/>
            </a:fld>
            <a:endParaRPr lang="de-DE"/>
          </a:p>
        </p:txBody>
      </p:sp>
      <p:sp>
        <p:nvSpPr>
          <p:cNvPr id="212285322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45273740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672BC6B-7C37-1D1A-719D-B14B60771C15}" type="slidenum">
              <a:rPr lang="de-DE"/>
              <a:t/>
            </a:fld>
            <a:endParaRPr lang="de-DE"/>
          </a:p>
        </p:txBody>
      </p:sp>
      <p:sp>
        <p:nvSpPr>
          <p:cNvPr id="1462441801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Ergebnisse</a:t>
            </a:r>
            <a:endParaRPr/>
          </a:p>
        </p:txBody>
      </p:sp>
      <p:sp>
        <p:nvSpPr>
          <p:cNvPr id="1645948924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82543" cy="268583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(nur Simulatorrecherche): Beschäftigungsdauer und OS</a:t>
            </a:r>
            <a:endParaRPr/>
          </a:p>
        </p:txBody>
      </p:sp>
      <p:pic>
        <p:nvPicPr>
          <p:cNvPr id="969474755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 flipH="0" flipV="0">
            <a:off x="238520" y="1762124"/>
            <a:ext cx="6029325" cy="3521169"/>
          </a:xfrm>
          <a:prstGeom prst="rect">
            <a:avLst/>
          </a:prstGeom>
        </p:spPr>
      </p:pic>
      <p:sp>
        <p:nvSpPr>
          <p:cNvPr id="531104874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6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b="1">
                <a:solidFill>
                  <a:schemeClr val="accent3"/>
                </a:solidFill>
              </a:rPr>
              <a:t>Simulatorrecherche</a:t>
            </a:r>
            <a:endParaRPr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Beschäftigungsdauer</a:t>
            </a:r>
            <a:endParaRPr/>
          </a:p>
        </p:txBody>
      </p:sp>
      <p:pic>
        <p:nvPicPr>
          <p:cNvPr id="1456491424" name=""/>
          <p:cNvPicPr>
            <a:picLocks noChangeAspect="1"/>
          </p:cNvPicPr>
          <p:nvPr>
            <p:ph type="pic" sz="quarter" idx="27" hasCustomPrompt="1"/>
          </p:nvPr>
        </p:nvPicPr>
        <p:blipFill rotWithShape="1">
          <a:blip r:embed="rId4"/>
          <a:stretch/>
        </p:blipFill>
        <p:spPr bwMode="auto">
          <a:xfrm rot="0">
            <a:off x="6095999" y="1954311"/>
            <a:ext cx="5469732" cy="3400103"/>
          </a:xfrm>
          <a:prstGeom prst="rect">
            <a:avLst/>
          </a:prstGeom>
        </p:spPr>
      </p:pic>
      <p:sp>
        <p:nvSpPr>
          <p:cNvPr id="461795376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0" y="5690270"/>
            <a:ext cx="5469732" cy="511083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algn="ctr">
              <a:defRPr/>
            </a:pPr>
            <a:r>
              <a:rPr lang="de-DE" sz="1400" b="1" i="0" u="none" strike="noStrike" cap="none" spc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Simulatorrecherche</a:t>
            </a:r>
            <a:endParaRPr sz="1400"/>
          </a:p>
          <a:p>
            <a:pPr algn="ctr"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Aufteilung OS</a:t>
            </a:r>
            <a:endParaRPr/>
          </a:p>
        </p:txBody>
      </p:sp>
      <p:sp>
        <p:nvSpPr>
          <p:cNvPr id="535915006" name=""/>
          <p:cNvSpPr txBox="1"/>
          <p:nvPr/>
        </p:nvSpPr>
        <p:spPr bwMode="auto">
          <a:xfrm rot="0" flipH="0" flipV="0">
            <a:off x="2874999" y="730249"/>
            <a:ext cx="3032483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46606246" name=""/>
          <p:cNvSpPr/>
          <p:nvPr/>
        </p:nvSpPr>
        <p:spPr bwMode="auto">
          <a:xfrm rot="0" flipH="0" flipV="0">
            <a:off x="6397605" y="3189334"/>
            <a:ext cx="4780019" cy="333374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8572486" name=""/>
          <p:cNvSpPr/>
          <p:nvPr/>
        </p:nvSpPr>
        <p:spPr bwMode="auto">
          <a:xfrm rot="0" flipH="0" flipV="0">
            <a:off x="6397605" y="4405358"/>
            <a:ext cx="4780018" cy="333374"/>
          </a:xfrm>
          <a:prstGeom prst="flowChartAlternateProcess">
            <a:avLst/>
          </a:prstGeom>
          <a:noFill/>
          <a:ln w="126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06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57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7718963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4" y="2900513"/>
            <a:ext cx="11198418" cy="109763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Best Practices, Trends</a:t>
            </a:r>
            <a:b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und Diskussion</a:t>
            </a:r>
            <a:endParaRPr/>
          </a:p>
        </p:txBody>
      </p:sp>
      <p:sp>
        <p:nvSpPr>
          <p:cNvPr id="28373451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D3FE44D-0A8B-56D9-8C19-D41F943B392D}" type="datetime4">
              <a:rPr lang="de-DE"/>
              <a:t/>
            </a:fld>
            <a:endParaRPr lang="de-DE"/>
          </a:p>
        </p:txBody>
      </p:sp>
      <p:sp>
        <p:nvSpPr>
          <p:cNvPr id="105832990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40229159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B0FE4B-424F-E0CC-86CC-D45BDB5F2AC9}" type="slidenum">
              <a:rPr lang="de-DE"/>
              <a:t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276415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191FCD8-25EE-C49D-EA57-04534B591BFD}" type="datetime4">
              <a:rPr lang="de-DE"/>
              <a:t/>
            </a:fld>
            <a:endParaRPr lang="de-DE"/>
          </a:p>
        </p:txBody>
      </p:sp>
      <p:sp>
        <p:nvSpPr>
          <p:cNvPr id="57163947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35172787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F152D58-E287-A33E-3609-26D5FAB02E93}" type="slidenum">
              <a:rPr lang="de-DE"/>
              <a:t/>
            </a:fld>
            <a:endParaRPr lang="de-DE"/>
          </a:p>
        </p:txBody>
      </p:sp>
      <p:sp>
        <p:nvSpPr>
          <p:cNvPr id="652107893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5518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Best Practices, Trends und Diskussion</a:t>
            </a:r>
            <a:endParaRPr/>
          </a:p>
        </p:txBody>
      </p:sp>
      <p:pic>
        <p:nvPicPr>
          <p:cNvPr id="1138792280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tretch/>
        </p:blipFill>
        <p:spPr bwMode="auto">
          <a:xfrm rot="0">
            <a:off x="1208764" y="1631153"/>
            <a:ext cx="4088838" cy="4569618"/>
          </a:xfrm>
          <a:prstGeom prst="rect">
            <a:avLst/>
          </a:prstGeom>
        </p:spPr>
      </p:pic>
      <p:sp>
        <p:nvSpPr>
          <p:cNvPr id="277528842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6206330" y="1631155"/>
            <a:ext cx="5469732" cy="4569618"/>
          </a:xfrm>
        </p:spPr>
        <p:txBody>
          <a:bodyPr/>
          <a:lstStyle/>
          <a:p>
            <a:pPr>
              <a:defRPr/>
            </a:pPr>
            <a:r>
              <a:rPr b="1">
                <a:solidFill>
                  <a:schemeClr val="accent3"/>
                </a:solidFill>
              </a:rPr>
              <a:t>Diskussion</a:t>
            </a:r>
            <a:endParaRPr b="0">
              <a:solidFill>
                <a:schemeClr val="accent3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>
                <a:solidFill>
                  <a:schemeClr val="tx1"/>
                </a:solidFill>
              </a:rPr>
              <a:t>Kosten und Bedeutung von OER</a:t>
            </a:r>
            <a:endParaRPr b="0">
              <a:solidFill>
                <a:schemeClr val="tx1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>
                <a:solidFill>
                  <a:schemeClr val="tx1"/>
                </a:solidFill>
              </a:rPr>
              <a:t>Fokus ausweiten (MINT-Schule)</a:t>
            </a:r>
            <a:endParaRPr b="0">
              <a:solidFill>
                <a:schemeClr val="tx1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>
                <a:solidFill>
                  <a:schemeClr val="tx1"/>
                </a:solidFill>
              </a:rPr>
              <a:t>Berücksichtigung von organisationalen Rahmenbedingungen</a:t>
            </a:r>
            <a:endParaRPr b="0">
              <a:solidFill>
                <a:schemeClr val="tx1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>
                <a:solidFill>
                  <a:schemeClr val="tx1"/>
                </a:solidFill>
              </a:rPr>
              <a:t>Begleitende Evaluationen in Lehrveranstaltungen</a:t>
            </a:r>
            <a:endParaRPr b="0">
              <a:solidFill>
                <a:schemeClr val="tx1"/>
              </a:solidFill>
            </a:endParaRPr>
          </a:p>
          <a:p>
            <a:pPr>
              <a:defRPr/>
            </a:pPr>
            <a:endParaRPr b="1">
              <a:solidFill>
                <a:schemeClr val="accent3"/>
              </a:solidFill>
            </a:endParaRPr>
          </a:p>
          <a:p>
            <a:pPr>
              <a:defRPr/>
            </a:pPr>
            <a:r>
              <a:rPr b="1">
                <a:solidFill>
                  <a:schemeClr val="accent3"/>
                </a:solidFill>
              </a:rPr>
              <a:t>Reflexion</a:t>
            </a:r>
            <a:endParaRPr b="1">
              <a:solidFill>
                <a:schemeClr val="accent3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>
                <a:solidFill>
                  <a:schemeClr val="tx1"/>
                </a:solidFill>
              </a:rPr>
              <a:t>Kriterium „Bekanntheit“ veröffentlichter Simulatoren</a:t>
            </a:r>
            <a:endParaRPr b="0">
              <a:solidFill>
                <a:schemeClr val="tx1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>
                <a:solidFill>
                  <a:schemeClr val="tx1"/>
                </a:solidFill>
              </a:rPr>
              <a:t>Untergliederung des Aspekts „Gamification“</a:t>
            </a:r>
            <a:endParaRPr b="0">
              <a:solidFill>
                <a:schemeClr val="tx1"/>
              </a:solidFill>
            </a:endParaRPr>
          </a:p>
        </p:txBody>
      </p:sp>
      <p:sp>
        <p:nvSpPr>
          <p:cNvPr id="195079317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976093048" name=""/>
          <p:cNvSpPr txBox="1"/>
          <p:nvPr/>
        </p:nvSpPr>
        <p:spPr bwMode="auto">
          <a:xfrm rot="0" flipH="0" flipV="0">
            <a:off x="922645" y="6200772"/>
            <a:ext cx="4663232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de-DE" sz="12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[</a:t>
            </a:r>
            <a:r>
              <a:rPr lang="de-DE" sz="12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6]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449614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6E4C179-E524-0DBB-9878-42040AA925DF}" type="datetime4">
              <a:rPr lang="de-DE"/>
              <a:t/>
            </a:fld>
            <a:endParaRPr lang="de-DE"/>
          </a:p>
        </p:txBody>
      </p:sp>
      <p:sp>
        <p:nvSpPr>
          <p:cNvPr id="157784914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2754394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D63BACE-FB86-C283-9554-800CFF87AB13}" type="slidenum">
              <a:rPr lang="de-DE"/>
              <a:t/>
            </a:fld>
            <a:endParaRPr lang="de-DE"/>
          </a:p>
        </p:txBody>
      </p:sp>
      <p:sp>
        <p:nvSpPr>
          <p:cNvPr id="341416901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5" y="1631153"/>
            <a:ext cx="11157743" cy="4569617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/>
              <a:t>[1]</a:t>
            </a:r>
            <a:r>
              <a:rPr u="none"/>
              <a:t>	</a:t>
            </a:r>
            <a:r>
              <a:rPr u="none"/>
              <a:t>Programming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Humor.io: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Computer science student's journey...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 (2022) aus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3" tooltip=""/>
              </a:rPr>
              <a:t>		</a:t>
            </a:r>
            <a:r>
              <a:rPr lang="de-DE" sz="1600" b="0" i="0" u="none" strike="noStrike" cap="none" spc="0">
                <a:latin typeface="Arial"/>
                <a:ea typeface="Arial"/>
                <a:cs typeface="Arial"/>
              </a:rPr>
              <a:t>https://programmerhumor.io/programming-memes/ computer-science-students-journey</a:t>
            </a: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/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 (zuletzt aufgerufen am 	19.10.2025).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[2] - [6]	Eigene Darstellung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b="0"/>
          </a:p>
        </p:txBody>
      </p:sp>
      <p:sp>
        <p:nvSpPr>
          <p:cNvPr id="1428736732" name="Titel 5"/>
          <p:cNvSpPr>
            <a:spLocks noGrp="1"/>
          </p:cNvSpPr>
          <p:nvPr>
            <p:ph type="title"/>
          </p:nvPr>
        </p:nvSpPr>
        <p:spPr bwMode="auto">
          <a:xfrm>
            <a:off x="518314" y="301185"/>
            <a:ext cx="6861301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Quellenverzeichnis</a:t>
            </a:r>
            <a:endParaRPr/>
          </a:p>
        </p:txBody>
      </p:sp>
      <p:sp>
        <p:nvSpPr>
          <p:cNvPr id="597542610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46543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Teil </a:t>
            </a:r>
            <a:r>
              <a:rPr/>
              <a:t>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964077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1D2E66E-F75A-1C9B-A9A1-7AF6AF159FFE}" type="datetime4">
              <a:rPr lang="de-DE"/>
              <a:t>26. März 2025</a:t>
            </a:fld>
            <a:endParaRPr lang="de-DE"/>
          </a:p>
        </p:txBody>
      </p:sp>
      <p:sp>
        <p:nvSpPr>
          <p:cNvPr id="114685706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3452469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D56264-F7E8-28D3-59BE-8131D80F477B}" type="slidenum">
              <a:rPr lang="de-DE"/>
              <a:t>3</a:t>
            </a:fld>
            <a:endParaRPr lang="de-DE"/>
          </a:p>
        </p:txBody>
      </p:sp>
      <p:sp>
        <p:nvSpPr>
          <p:cNvPr id="502889577" name="Textplatzhalter 6"/>
          <p:cNvSpPr>
            <a:spLocks noGrp="1"/>
          </p:cNvSpPr>
          <p:nvPr>
            <p:ph type="body" sz="quarter" idx="13"/>
          </p:nvPr>
        </p:nvSpPr>
        <p:spPr bwMode="auto">
          <a:xfrm flipH="0" flipV="0">
            <a:off x="518319" y="1631152"/>
            <a:ext cx="5469732" cy="2081432"/>
          </a:xfrm>
          <a:prstGeom prst="flowChartAlternateProcess">
            <a:avLst/>
          </a:prstGeom>
          <a:solidFill>
            <a:schemeClr val="tx2">
              <a:alpha val="20000"/>
            </a:schemeClr>
          </a:solidFill>
          <a:ln/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defRPr/>
            </a:pPr>
            <a:r>
              <a:rPr sz="1600" b="1">
                <a:solidFill>
                  <a:schemeClr val="tx1"/>
                </a:solidFill>
                <a:latin typeface="Arial"/>
                <a:cs typeface="Arial"/>
              </a:rPr>
              <a:t>    Problem</a:t>
            </a:r>
            <a:endParaRPr sz="1600" b="1">
              <a:solidFill>
                <a:schemeClr val="tx1"/>
              </a:solidFill>
              <a:latin typeface="Arial"/>
              <a:cs typeface="Arial"/>
            </a:endParaRPr>
          </a:p>
          <a:p>
            <a:pPr marL="66190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Font typeface="Arial"/>
              <a:buChar char="–"/>
              <a:defRPr/>
            </a:pPr>
            <a:r>
              <a:rPr sz="1600" strike="noStrike" cap="none" spc="0">
                <a:latin typeface="Arial"/>
                <a:cs typeface="Arial"/>
              </a:rPr>
              <a:t>Abbruchquote im Jahr 2022 Studierender von MINT-Studiengängen lag bei 50,5%</a:t>
            </a:r>
            <a:endParaRPr sz="1600" b="1">
              <a:solidFill>
                <a:srgbClr val="FF0000"/>
              </a:solidFill>
              <a:latin typeface="Arial"/>
              <a:cs typeface="Arial"/>
            </a:endParaRPr>
          </a:p>
          <a:p>
            <a:pPr marL="661900" marR="0" lvl="1" indent="-261850" algn="l" defTabSz="914400" rtl="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Komplexe und abstrakte Sachverhalte in der Rechnerarchitektur</a:t>
            </a:r>
            <a:endParaRPr sz="16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24196447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Motivation</a:t>
            </a:r>
            <a:endParaRPr/>
          </a:p>
        </p:txBody>
      </p:sp>
      <p:pic>
        <p:nvPicPr>
          <p:cNvPr id="1503291095" name=""/>
          <p:cNvPicPr>
            <a:picLocks noChangeAspect="1"/>
          </p:cNvPicPr>
          <p:nvPr>
            <p:ph type="pic" sz="quarter" idx="25" hasCustomPrompt="1"/>
          </p:nvPr>
        </p:nvPicPr>
        <p:blipFill rotWithShape="1">
          <a:blip r:embed="rId3"/>
          <a:srcRect l="1494" t="0" r="0" b="0"/>
          <a:stretch/>
        </p:blipFill>
        <p:spPr bwMode="auto">
          <a:xfrm rot="0" flipH="0" flipV="0">
            <a:off x="7165999" y="1631153"/>
            <a:ext cx="3605075" cy="4569618"/>
          </a:xfrm>
          <a:prstGeom prst="rect">
            <a:avLst/>
          </a:prstGeom>
        </p:spPr>
      </p:pic>
      <p:sp>
        <p:nvSpPr>
          <p:cNvPr id="1054958203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903168119" name=""/>
          <p:cNvSpPr txBox="1"/>
          <p:nvPr/>
        </p:nvSpPr>
        <p:spPr bwMode="auto">
          <a:xfrm rot="0" flipH="0" flipV="0">
            <a:off x="6680622" y="6268221"/>
            <a:ext cx="4660355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200" i="1"/>
              <a:t>[</a:t>
            </a:r>
            <a:r>
              <a:rPr sz="1100" i="1"/>
              <a:t>1</a:t>
            </a:r>
            <a:r>
              <a:rPr sz="1200" i="1"/>
              <a:t>]</a:t>
            </a:r>
            <a:endParaRPr sz="1200" i="1"/>
          </a:p>
        </p:txBody>
      </p:sp>
      <p:sp>
        <p:nvSpPr>
          <p:cNvPr id="1951138000" name="Textplatzhalter 6"/>
          <p:cNvSpPr>
            <a:spLocks noGrp="1"/>
          </p:cNvSpPr>
          <p:nvPr/>
        </p:nvSpPr>
        <p:spPr bwMode="auto">
          <a:xfrm flipH="0" flipV="0">
            <a:off x="518319" y="4119338"/>
            <a:ext cx="5469732" cy="2081432"/>
          </a:xfrm>
          <a:prstGeom prst="flowChartAlternateProcess">
            <a:avLst/>
          </a:prstGeom>
          <a:solidFill>
            <a:srgbClr val="0070C0">
              <a:alpha val="20000"/>
            </a:srgbClr>
          </a:solidFill>
          <a:ln/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>
            <a:lvl1pPr marL="0" indent="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defRPr/>
            </a:pPr>
            <a:r>
              <a:rPr sz="1600" b="1">
                <a:solidFill>
                  <a:schemeClr val="tx1"/>
                </a:solidFill>
                <a:latin typeface="Arial"/>
                <a:cs typeface="Arial"/>
              </a:rPr>
              <a:t>    Lösung</a:t>
            </a:r>
            <a:endParaRPr sz="1600" b="1">
              <a:solidFill>
                <a:schemeClr val="tx1"/>
              </a:solidFill>
              <a:latin typeface="Arial"/>
              <a:cs typeface="Arial"/>
            </a:endParaRPr>
          </a:p>
          <a:p>
            <a:pPr marL="66190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Einsatz didaktischer Simulatoren</a:t>
            </a:r>
            <a:r>
              <a:rPr sz="1600">
                <a:latin typeface="Arial"/>
                <a:cs typeface="Arial"/>
              </a:rPr>
              <a:t> in der Lehre</a:t>
            </a:r>
            <a:endParaRPr sz="1600">
              <a:latin typeface="Arial"/>
              <a:cs typeface="Arial"/>
            </a:endParaRPr>
          </a:p>
          <a:p>
            <a:pPr marL="661899" marR="0" lvl="1" indent="-261849" algn="l" defTabSz="914400">
              <a:lnSpc>
                <a:spcPct val="110000"/>
              </a:lnSpc>
              <a:spcBef>
                <a:spcPts val="0"/>
              </a:spcBef>
              <a:spcAft>
                <a:spcPts val="1197"/>
              </a:spcAft>
              <a:buFont typeface="Arial"/>
              <a:buChar char="–"/>
              <a:defRPr/>
            </a:pPr>
            <a:r>
              <a:rPr sz="1600">
                <a:latin typeface="Arial"/>
                <a:cs typeface="Arial"/>
              </a:rPr>
              <a:t>Trends in der Entwicklung und Ableitung von Best Practices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8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138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418535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7833BE9-8A39-C15D-6843-444FD36333A5}" type="datetime4">
              <a:rPr lang="de-DE"/>
              <a:t>26. März 2025</a:t>
            </a:fld>
            <a:endParaRPr lang="de-DE"/>
          </a:p>
        </p:txBody>
      </p:sp>
      <p:sp>
        <p:nvSpPr>
          <p:cNvPr id="211650882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06631440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753BF86-2B87-BB47-76C6-A4B27E7E4655}" type="slidenum">
              <a:rPr lang="de-DE"/>
              <a:t>58</a:t>
            </a:fld>
            <a:endParaRPr lang="de-DE"/>
          </a:p>
        </p:txBody>
      </p:sp>
      <p:sp>
        <p:nvSpPr>
          <p:cNvPr id="1714532110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6" y="1631155"/>
            <a:ext cx="11157744" cy="4569618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Folie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7 – Chronologische Entwicklungen</a:t>
            </a:r>
            <a:endParaRPr lang="de-DE" sz="1600" b="0" i="0" u="sng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https://de.wikipedia.org/wiki/Agostino_Ramelli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https://www.si.edu/object/pressey-teaching-machine%3Anmah_1367149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https://de.wikipedia.org/wiki/PLATO_%28Computersystem%29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https://de.wikipedia.org/wiki/Datei:Old_version_of_the_Wikipedia_logo_used_until_2010_%28big,_English%29.png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https://de.wikipedia.org/wiki/EdX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500" b="0" i="0" strike="noStrike" cap="none" spc="0">
                <a:latin typeface="Arial"/>
                <a:ea typeface="Arial"/>
                <a:cs typeface="Arial"/>
              </a:rPr>
              <a:t>https://de.wikipedia.org/wiki/Anki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www.google.com/url?sa=i&amp;url=https%3A%2F%2Fwww.sciencedirect.com%2Fscience%2Farticle%2Fpii%2FS0097849323000304&amp;psig=AOvVaw2woDk1kUbAq2U-7u9c-utr&amp;ust=1761076521077000&amp;source=images&amp;cd=vfe&amp;opi=89978449&amp;ved=0CBgQjhxqFwoTCKiisrnHs5ADFQAAAAAdAAAAABA7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b="0"/>
          </a:p>
        </p:txBody>
      </p:sp>
      <p:sp>
        <p:nvSpPr>
          <p:cNvPr id="2079005594" name="Titel 5"/>
          <p:cNvSpPr>
            <a:spLocks noGrp="1"/>
          </p:cNvSpPr>
          <p:nvPr>
            <p:ph type="title"/>
          </p:nvPr>
        </p:nvSpPr>
        <p:spPr bwMode="auto">
          <a:xfrm>
            <a:off x="518315" y="301185"/>
            <a:ext cx="6861302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Quellenverzeichnis</a:t>
            </a:r>
            <a:endParaRPr/>
          </a:p>
        </p:txBody>
      </p:sp>
      <p:sp>
        <p:nvSpPr>
          <p:cNvPr id="1400904534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46543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Teil 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30886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0F22E64-98A5-31C5-BF72-D1F3AF4AA004}" type="datetime4">
              <a:rPr lang="de-DE"/>
              <a:t/>
            </a:fld>
            <a:endParaRPr lang="de-DE"/>
          </a:p>
        </p:txBody>
      </p:sp>
      <p:sp>
        <p:nvSpPr>
          <p:cNvPr id="173661948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70521840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952EB92-E024-0E67-7600-BA6154D83A08}" type="slidenum">
              <a:rPr lang="de-DE"/>
              <a:t/>
            </a:fld>
            <a:endParaRPr lang="de-DE"/>
          </a:p>
        </p:txBody>
      </p:sp>
      <p:sp>
        <p:nvSpPr>
          <p:cNvPr id="1868548250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5" y="1631153"/>
            <a:ext cx="11157743" cy="4569617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Folie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8 – Chronologische Entwicklungen</a:t>
            </a:r>
            <a:endParaRPr lang="de-DE" sz="1600" b="0" i="0" u="sng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https://en.wikipedia.org/wiki/IBM_System/360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https://upload.wikimedia.org/wikipedia/commons/thumb/c/c4/CDC_6600.jc.jpg/2560px-CDC_6600.jc.jpg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https://de.wikipedia.org/wiki/Intel_Core_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2#/media/Datei:Intel_Core_2_Duo.png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https://de.wikipedia.org/wiki/Amazon_Web_Services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r>
              <a:rPr lang="de-DE" sz="1600" b="0" i="0" strike="noStrike" cap="none" spc="0">
                <a:latin typeface="Arial"/>
                <a:ea typeface="Arial"/>
                <a:cs typeface="Arial"/>
              </a:rPr>
              <a:t>https://www.apple.com/de/newsroom/2025/10/apple-unleashes-m5-the-next-big-leap-in-ai-performance-for-apple-silicon/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(zuletzt aufgerufen am 20.10.2025)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endParaRPr lang="de-DE"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•"/>
              <a:defRPr/>
            </a:pP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endParaRPr b="0"/>
          </a:p>
        </p:txBody>
      </p:sp>
      <p:sp>
        <p:nvSpPr>
          <p:cNvPr id="1189260317" name="Titel 5"/>
          <p:cNvSpPr>
            <a:spLocks noGrp="1"/>
          </p:cNvSpPr>
          <p:nvPr>
            <p:ph type="title"/>
          </p:nvPr>
        </p:nvSpPr>
        <p:spPr bwMode="auto">
          <a:xfrm>
            <a:off x="518314" y="301185"/>
            <a:ext cx="6861301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Quellenverzeichnis</a:t>
            </a:r>
            <a:endParaRPr/>
          </a:p>
        </p:txBody>
      </p:sp>
      <p:sp>
        <p:nvSpPr>
          <p:cNvPr id="1444783796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47263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Teil 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6826396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4" y="3161154"/>
            <a:ext cx="11171058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Methodik</a:t>
            </a:r>
            <a:endParaRPr/>
          </a:p>
        </p:txBody>
      </p:sp>
      <p:sp>
        <p:nvSpPr>
          <p:cNvPr id="208269770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6ABB8E4-43A2-54C3-6023-454CCC687A86}" type="datetime4">
              <a:rPr lang="de-DE"/>
              <a:t/>
            </a:fld>
            <a:endParaRPr lang="de-DE"/>
          </a:p>
        </p:txBody>
      </p:sp>
      <p:sp>
        <p:nvSpPr>
          <p:cNvPr id="134749841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88448247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F69E65-2B96-85B1-B3BA-74D4335A8042}" type="slidenum">
              <a:rPr lang="de-DE"/>
              <a:t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019987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2F523B3-5BB5-940A-A8B4-CC1FD61174B0}" type="datetime4">
              <a:rPr lang="de-DE"/>
              <a:t/>
            </a:fld>
            <a:endParaRPr lang="de-DE"/>
          </a:p>
        </p:txBody>
      </p:sp>
      <p:sp>
        <p:nvSpPr>
          <p:cNvPr id="54282746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6363062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6C0B85E-81BF-0D25-A8B7-87731170D42B}" type="slidenum">
              <a:rPr lang="de-DE"/>
              <a:t/>
            </a:fld>
            <a:endParaRPr lang="de-DE"/>
          </a:p>
        </p:txBody>
      </p:sp>
      <p:sp>
        <p:nvSpPr>
          <p:cNvPr id="1746689658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Methodik</a:t>
            </a:r>
            <a:endParaRPr/>
          </a:p>
        </p:txBody>
      </p:sp>
      <p:sp>
        <p:nvSpPr>
          <p:cNvPr id="560612148" name="Textplatzhalter 6"/>
          <p:cNvSpPr>
            <a:spLocks noGrp="1"/>
          </p:cNvSpPr>
          <p:nvPr>
            <p:ph type="body" sz="quarter" idx="13"/>
          </p:nvPr>
        </p:nvSpPr>
        <p:spPr bwMode="auto">
          <a:xfrm flipH="0" flipV="0">
            <a:off x="518316" y="1631153"/>
            <a:ext cx="5469732" cy="2882395"/>
          </a:xfrm>
        </p:spPr>
        <p:txBody>
          <a:bodyPr/>
          <a:lstStyle/>
          <a:p>
            <a:pPr>
              <a:defRPr/>
            </a:pPr>
            <a:r>
              <a:rPr b="1"/>
              <a:t>Datenbanken</a:t>
            </a:r>
            <a:endParaRPr b="1"/>
          </a:p>
          <a:p>
            <a:pPr marL="261850" indent="-261850">
              <a:buFont typeface="Arial"/>
              <a:buChar char="–"/>
              <a:defRPr/>
            </a:pPr>
            <a:r>
              <a:rPr b="0"/>
              <a:t>IEEE Xplore, ACM Digital Library</a:t>
            </a:r>
            <a:endParaRPr b="0"/>
          </a:p>
          <a:p>
            <a:pPr marL="261850" indent="-261850">
              <a:buFont typeface="Arial"/>
              <a:buChar char="–"/>
              <a:defRPr/>
            </a:pPr>
            <a:r>
              <a:rPr b="0"/>
              <a:t>Universitätskataloge und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Google Schola</a:t>
            </a:r>
            <a:r>
              <a:rPr b="0"/>
              <a:t>r</a:t>
            </a:r>
            <a:endParaRPr b="0"/>
          </a:p>
          <a:p>
            <a:pPr>
              <a:defRPr/>
            </a:pPr>
            <a:endParaRPr b="0"/>
          </a:p>
          <a:p>
            <a:pPr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 häufigsten verwendete Suchstrings</a:t>
            </a:r>
            <a:endParaRPr sz="1600" b="1"/>
          </a:p>
          <a:p>
            <a:pPr marL="261850" indent="-261850"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„</a:t>
            </a:r>
            <a:r>
              <a:rPr lang="de-DE" sz="16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computer architecture“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„</a:t>
            </a:r>
            <a:r>
              <a:rPr lang="de-DE" sz="16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education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“, „</a:t>
            </a:r>
            <a:r>
              <a:rPr lang="de-DE" sz="16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simulator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“, „</a:t>
            </a:r>
            <a:r>
              <a:rPr lang="de-DE" sz="16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teaching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“, „</a:t>
            </a:r>
            <a:r>
              <a:rPr lang="de-DE" sz="16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Rechnerarchitektur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 und „</a:t>
            </a:r>
            <a:r>
              <a:rPr lang="de-DE" sz="16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Lehre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“</a:t>
            </a:r>
            <a:endParaRPr b="0"/>
          </a:p>
        </p:txBody>
      </p:sp>
      <p:sp>
        <p:nvSpPr>
          <p:cNvPr id="110731804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41622159" name=""/>
          <p:cNvSpPr txBox="1"/>
          <p:nvPr/>
        </p:nvSpPr>
        <p:spPr bwMode="auto">
          <a:xfrm rot="0" flipH="0" flipV="0">
            <a:off x="6711114" y="6268221"/>
            <a:ext cx="466251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de-DE" sz="1200" b="0" i="1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de-DE" sz="1200" b="0" i="1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2]</a:t>
            </a:r>
            <a:endParaRPr sz="1200" i="1"/>
          </a:p>
        </p:txBody>
      </p:sp>
      <p:sp>
        <p:nvSpPr>
          <p:cNvPr id="1499402910" name=""/>
          <p:cNvSpPr txBox="1"/>
          <p:nvPr/>
        </p:nvSpPr>
        <p:spPr bwMode="auto">
          <a:xfrm rot="0" flipH="0" flipV="0">
            <a:off x="518319" y="4776345"/>
            <a:ext cx="5470452" cy="126832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Ergebnis</a:t>
            </a:r>
            <a:endParaRPr lang="de-DE" sz="1600" b="1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1600" b="1"/>
          </a:p>
          <a:p>
            <a:pPr marL="261849" marR="0" indent="-261849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Literaturrecherche: 	</a:t>
            </a:r>
            <a:r>
              <a:rPr lang="de-DE" sz="1600" b="1" i="0" u="none" strike="noStrike" cap="none" spc="0">
                <a:solidFill>
                  <a:srgbClr val="FF94D1"/>
                </a:solidFill>
                <a:latin typeface="Arial"/>
                <a:ea typeface="Arial"/>
                <a:cs typeface="Arial"/>
              </a:rPr>
              <a:t>151 Publikationen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49" marR="0" indent="-261849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Simulatorrecherche: 	</a:t>
            </a:r>
            <a:r>
              <a:rPr lang="de-DE" sz="1600" b="1" i="0" u="none" strike="noStrike" cap="none" spc="0">
                <a:solidFill>
                  <a:srgbClr val="B082FF"/>
                </a:solidFill>
                <a:latin typeface="Arial"/>
                <a:ea typeface="Arial"/>
                <a:cs typeface="Arial"/>
              </a:rPr>
              <a:t>57 Simulatoren</a:t>
            </a:r>
            <a:endParaRPr sz="1600"/>
          </a:p>
        </p:txBody>
      </p:sp>
      <p:pic>
        <p:nvPicPr>
          <p:cNvPr id="1946295978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6608552" y="1280680"/>
            <a:ext cx="4867636" cy="5124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402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064630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4" y="3166734"/>
            <a:ext cx="11182218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Theoretische Grundlagen</a:t>
            </a:r>
            <a:endParaRPr/>
          </a:p>
        </p:txBody>
      </p:sp>
      <p:sp>
        <p:nvSpPr>
          <p:cNvPr id="65053509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526EB00-AA6E-86E4-FF49-6FCB75F94E99}" type="datetime4">
              <a:rPr lang="de-DE"/>
              <a:t/>
            </a:fld>
            <a:endParaRPr lang="de-DE"/>
          </a:p>
        </p:txBody>
      </p:sp>
      <p:sp>
        <p:nvSpPr>
          <p:cNvPr id="211237729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9366869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0704831-2C47-D1E4-1204-3F5CF657AAEF}" type="slidenum">
              <a:rPr lang="de-DE"/>
              <a:t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369589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2EF4660-5FAB-CB10-9BCF-A576FC949356}" type="datetime4">
              <a:rPr lang="de-DE"/>
              <a:t/>
            </a:fld>
            <a:endParaRPr lang="de-DE"/>
          </a:p>
        </p:txBody>
      </p:sp>
      <p:sp>
        <p:nvSpPr>
          <p:cNvPr id="2427025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00869025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5DC1358-25E3-65F4-CB00-4084B771CAF8}" type="slidenum">
              <a:rPr lang="de-DE"/>
              <a:t/>
            </a:fld>
            <a:endParaRPr lang="de-DE"/>
          </a:p>
        </p:txBody>
      </p:sp>
      <p:sp>
        <p:nvSpPr>
          <p:cNvPr id="899885519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5266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Theoretische Grundlagen</a:t>
            </a:r>
            <a:endParaRPr/>
          </a:p>
        </p:txBody>
      </p:sp>
      <p:sp>
        <p:nvSpPr>
          <p:cNvPr id="1271689722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4090376" y="1631155"/>
            <a:ext cx="3568820" cy="4569617"/>
          </a:xfrm>
        </p:spPr>
        <p:txBody>
          <a:bodyPr/>
          <a:lstStyle/>
          <a:p>
            <a:pPr>
              <a:defRPr/>
            </a:pPr>
            <a:r>
              <a:rPr b="1"/>
              <a:t>Was ist ein Simulator?</a:t>
            </a:r>
            <a:endParaRPr b="1"/>
          </a:p>
        </p:txBody>
      </p:sp>
      <p:sp>
        <p:nvSpPr>
          <p:cNvPr id="1298367469" name="Textplatzhalter 6"/>
          <p:cNvSpPr>
            <a:spLocks noGrp="1"/>
          </p:cNvSpPr>
          <p:nvPr>
            <p:ph type="body" sz="quarter" idx="17"/>
          </p:nvPr>
        </p:nvSpPr>
        <p:spPr bwMode="auto">
          <a:xfrm>
            <a:off x="8107241" y="1631156"/>
            <a:ext cx="3568820" cy="4569617"/>
          </a:xfrm>
        </p:spPr>
        <p:txBody>
          <a:bodyPr/>
          <a:lstStyle/>
          <a:p>
            <a:pPr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Cognitive Theory of Multimedia Learning</a:t>
            </a: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(CTML)</a:t>
            </a:r>
            <a:endParaRPr lang="de-DE" sz="1600" b="0" i="0" u="none" strike="noStrike" cap="none" spc="0">
              <a:solidFill>
                <a:schemeClr val="accent3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de-DE" sz="1600" b="1" i="0" u="none" strike="noStrike" cap="none" spc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Komponenten</a:t>
            </a:r>
            <a:endParaRPr lang="de-DE" sz="1600" b="0" i="0" u="none" strike="noStrike" cap="none" spc="0">
              <a:solidFill>
                <a:schemeClr val="accent3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Dual Channel</a:t>
            </a:r>
            <a:endParaRPr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Limited Capacity</a:t>
            </a:r>
            <a:endParaRPr sz="16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Active Processing</a:t>
            </a:r>
            <a:endParaRPr lang="de-DE" sz="1600" b="0" i="0" u="none" strike="noStrike" cap="none" spc="0">
              <a:solidFill>
                <a:schemeClr val="accent3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b="0" u="none">
              <a:solidFill>
                <a:schemeClr val="tx1"/>
              </a:solidFill>
            </a:endParaRPr>
          </a:p>
          <a:p>
            <a:pPr>
              <a:defRPr/>
            </a:pPr>
            <a:r>
              <a:rPr b="1" u="none">
                <a:solidFill>
                  <a:schemeClr val="accent3"/>
                </a:solidFill>
              </a:rPr>
              <a:t>Einordnung</a:t>
            </a:r>
            <a:endParaRPr b="0" u="none">
              <a:solidFill>
                <a:schemeClr val="accent3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 u="none">
                <a:solidFill>
                  <a:schemeClr val="tx1"/>
                </a:solidFill>
              </a:rPr>
              <a:t>Kognitivismus</a:t>
            </a:r>
            <a:endParaRPr b="0" u="none">
              <a:solidFill>
                <a:schemeClr val="tx1"/>
              </a:solidFill>
            </a:endParaRPr>
          </a:p>
          <a:p>
            <a:pPr marL="261850" indent="-261850">
              <a:buFont typeface="Arial"/>
              <a:buChar char="–"/>
              <a:defRPr/>
            </a:pPr>
            <a:r>
              <a:rPr b="0" u="none">
                <a:solidFill>
                  <a:schemeClr val="tx1"/>
                </a:solidFill>
              </a:rPr>
              <a:t>(Konstruktivismus)</a:t>
            </a:r>
            <a:endParaRPr b="1"/>
          </a:p>
        </p:txBody>
      </p:sp>
      <p:sp>
        <p:nvSpPr>
          <p:cNvPr id="632007442" name="Textplatzhalter 6"/>
          <p:cNvSpPr>
            <a:spLocks noGrp="1"/>
          </p:cNvSpPr>
          <p:nvPr>
            <p:ph type="body" sz="quarter" idx="18"/>
          </p:nvPr>
        </p:nvSpPr>
        <p:spPr bwMode="auto">
          <a:xfrm>
            <a:off x="518315" y="1631155"/>
            <a:ext cx="3568820" cy="4569617"/>
          </a:xfrm>
        </p:spPr>
        <p:txBody>
          <a:bodyPr/>
          <a:lstStyle/>
          <a:p>
            <a:pPr>
              <a:defRPr/>
            </a:pPr>
            <a:r>
              <a:rPr b="1"/>
              <a:t>Konzepte digitalen Lernens</a:t>
            </a:r>
            <a:br>
              <a:rPr b="1"/>
            </a:br>
            <a:endParaRPr b="1"/>
          </a:p>
          <a:p>
            <a:pPr>
              <a:defRPr/>
            </a:pPr>
            <a:r>
              <a:rPr b="1" u="none">
                <a:solidFill>
                  <a:schemeClr val="accent3"/>
                </a:solidFill>
              </a:rPr>
              <a:t>Organisationsformen</a:t>
            </a:r>
            <a:endParaRPr b="0" u="sng"/>
          </a:p>
          <a:p>
            <a:pPr marL="261850" indent="-261850">
              <a:buFont typeface="Arial"/>
              <a:buChar char="–"/>
              <a:defRPr/>
            </a:pPr>
            <a:r>
              <a:rPr b="0"/>
              <a:t>E-Learning, M-Learning, Blended Learning, MOOC, ...</a:t>
            </a:r>
            <a:endParaRPr b="0"/>
          </a:p>
          <a:p>
            <a:pPr>
              <a:defRPr/>
            </a:pPr>
            <a:endParaRPr b="0"/>
          </a:p>
          <a:p>
            <a:pPr>
              <a:defRPr/>
            </a:pPr>
            <a:r>
              <a:rPr b="1" u="none">
                <a:solidFill>
                  <a:schemeClr val="accent3"/>
                </a:solidFill>
              </a:rPr>
              <a:t>Technologien</a:t>
            </a:r>
            <a:endParaRPr b="0" u="sng"/>
          </a:p>
          <a:p>
            <a:pPr marL="261850" indent="-261850">
              <a:buFont typeface="Arial"/>
              <a:buChar char="–"/>
              <a:defRPr/>
            </a:pPr>
            <a:r>
              <a:rPr b="0" u="none"/>
              <a:t>Immersive Technologien, Learning Analytics, Virtual Labs</a:t>
            </a:r>
            <a:endParaRPr b="0" u="sng"/>
          </a:p>
          <a:p>
            <a:pPr marL="261850" indent="-261850">
              <a:buFont typeface="Arial"/>
              <a:buChar char="–"/>
              <a:defRPr/>
            </a:pPr>
            <a:endParaRPr b="0" u="sng"/>
          </a:p>
          <a:p>
            <a:pPr>
              <a:defRPr/>
            </a:pPr>
            <a:r>
              <a:rPr b="1" u="none">
                <a:solidFill>
                  <a:schemeClr val="accent3"/>
                </a:solidFill>
              </a:rPr>
              <a:t>Motivationsfördernd</a:t>
            </a:r>
            <a:endParaRPr b="0" u="sng"/>
          </a:p>
          <a:p>
            <a:pPr marL="261850" indent="-261850">
              <a:buFont typeface="Arial"/>
              <a:buChar char="–"/>
              <a:defRPr/>
            </a:pPr>
            <a:r>
              <a:rPr b="0" u="none"/>
              <a:t>Gamification</a:t>
            </a:r>
            <a:endParaRPr b="0" u="none"/>
          </a:p>
        </p:txBody>
      </p:sp>
      <p:sp>
        <p:nvSpPr>
          <p:cNvPr id="4348871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57344" cy="268583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Definitionen und Begrifflichkeiten</a:t>
            </a:r>
            <a:endParaRPr/>
          </a:p>
        </p:txBody>
      </p:sp>
      <p:pic>
        <p:nvPicPr>
          <p:cNvPr id="611092834" name=""/>
          <p:cNvPicPr>
            <a:picLocks noChangeAspect="1"/>
          </p:cNvPicPr>
          <p:nvPr/>
        </p:nvPicPr>
        <p:blipFill rotWithShape="1">
          <a:blip r:embed="rId3"/>
          <a:stretch/>
        </p:blipFill>
        <p:spPr bwMode="auto">
          <a:xfrm flipH="0" flipV="0">
            <a:off x="5271316" y="2082401"/>
            <a:ext cx="1206941" cy="3667124"/>
          </a:xfrm>
          <a:prstGeom prst="rect">
            <a:avLst/>
          </a:prstGeom>
        </p:spPr>
      </p:pic>
      <p:sp>
        <p:nvSpPr>
          <p:cNvPr id="1409070387" name=""/>
          <p:cNvSpPr txBox="1"/>
          <p:nvPr/>
        </p:nvSpPr>
        <p:spPr bwMode="auto">
          <a:xfrm rot="0" flipH="0" flipV="0">
            <a:off x="4090376" y="5863408"/>
            <a:ext cx="3572060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de-DE" sz="1200" b="0" i="1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de-DE" sz="1200" b="0" i="1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3]</a:t>
            </a:r>
            <a:endParaRPr sz="1200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68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09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7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00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36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207782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8B021AA-AFC5-FB8D-04F9-DDCE6CF4A62D}" type="datetime4">
              <a:rPr lang="de-DE"/>
              <a:t/>
            </a:fld>
            <a:endParaRPr lang="de-DE"/>
          </a:p>
        </p:txBody>
      </p:sp>
      <p:sp>
        <p:nvSpPr>
          <p:cNvPr id="173015285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87136000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4FA0268-E28B-3861-A807-98F0090D3DB8}" type="slidenum">
              <a:rPr lang="de-DE"/>
              <a:t/>
            </a:fld>
            <a:endParaRPr lang="de-DE"/>
          </a:p>
        </p:txBody>
      </p:sp>
      <p:sp>
        <p:nvSpPr>
          <p:cNvPr id="2061599535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Chronologische Entwicklung</a:t>
            </a:r>
            <a:endParaRPr/>
          </a:p>
        </p:txBody>
      </p:sp>
      <p:sp>
        <p:nvSpPr>
          <p:cNvPr id="741282663" name="Textplatzhalter 9"/>
          <p:cNvSpPr>
            <a:spLocks noGrp="1"/>
          </p:cNvSpPr>
          <p:nvPr>
            <p:ph type="body" sz="quarter" idx="37"/>
          </p:nvPr>
        </p:nvSpPr>
        <p:spPr bwMode="auto"/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Didaktische Simulatoren</a:t>
            </a:r>
            <a:endParaRPr/>
          </a:p>
        </p:txBody>
      </p:sp>
      <p:pic>
        <p:nvPicPr>
          <p:cNvPr id="1199137385" name=""/>
          <p:cNvPicPr>
            <a:picLocks noChangeAspect="1"/>
          </p:cNvPicPr>
          <p:nvPr>
            <p:ph sz="quarter" idx="14" hasCustomPrompt="1"/>
          </p:nvPr>
        </p:nvPicPr>
        <p:blipFill rotWithShape="1">
          <a:blip r:embed="rId3"/>
          <a:stretch/>
        </p:blipFill>
        <p:spPr bwMode="auto">
          <a:xfrm rot="0" flipH="0" flipV="0">
            <a:off x="518316" y="2884620"/>
            <a:ext cx="11155365" cy="2062690"/>
          </a:xfrm>
          <a:prstGeom prst="rect">
            <a:avLst/>
          </a:prstGeom>
        </p:spPr>
      </p:pic>
      <p:sp>
        <p:nvSpPr>
          <p:cNvPr id="935603911" name=""/>
          <p:cNvSpPr txBox="1"/>
          <p:nvPr/>
        </p:nvSpPr>
        <p:spPr bwMode="auto">
          <a:xfrm rot="0" flipH="0" flipV="0">
            <a:off x="4203099" y="5172845"/>
            <a:ext cx="3571700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de-DE" sz="12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[</a:t>
            </a:r>
            <a:r>
              <a:rPr lang="de-DE" sz="12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4]</a:t>
            </a:r>
            <a:endParaRPr sz="1200"/>
          </a:p>
        </p:txBody>
      </p:sp>
      <p:pic>
        <p:nvPicPr>
          <p:cNvPr id="966108043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4278968" y="1484336"/>
            <a:ext cx="3419961" cy="4993143"/>
          </a:xfrm>
          <a:prstGeom prst="rect">
            <a:avLst/>
          </a:prstGeom>
        </p:spPr>
      </p:pic>
      <p:pic>
        <p:nvPicPr>
          <p:cNvPr id="1246704430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4115833" y="2655005"/>
            <a:ext cx="4048556" cy="2651804"/>
          </a:xfrm>
          <a:prstGeom prst="rect">
            <a:avLst/>
          </a:prstGeom>
        </p:spPr>
      </p:pic>
      <p:pic>
        <p:nvPicPr>
          <p:cNvPr id="500233851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>
            <a:off x="4949487" y="2394995"/>
            <a:ext cx="2381249" cy="3171825"/>
          </a:xfrm>
          <a:prstGeom prst="rect">
            <a:avLst/>
          </a:prstGeom>
        </p:spPr>
      </p:pic>
      <p:pic>
        <p:nvPicPr>
          <p:cNvPr id="668676065" name="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 flipH="0" flipV="0">
            <a:off x="4158316" y="1738469"/>
            <a:ext cx="3661265" cy="4484877"/>
          </a:xfrm>
          <a:prstGeom prst="rect">
            <a:avLst/>
          </a:prstGeom>
        </p:spPr>
      </p:pic>
      <p:pic>
        <p:nvPicPr>
          <p:cNvPr id="514559985" name=""/>
          <p:cNvPicPr>
            <a:picLocks noChangeAspect="1"/>
          </p:cNvPicPr>
          <p:nvPr/>
        </p:nvPicPr>
        <p:blipFill rotWithShape="1">
          <a:blip r:embed="rId8"/>
          <a:stretch/>
        </p:blipFill>
        <p:spPr bwMode="auto">
          <a:xfrm>
            <a:off x="4667249" y="3180808"/>
            <a:ext cx="2857500" cy="1600200"/>
          </a:xfrm>
          <a:prstGeom prst="rect">
            <a:avLst/>
          </a:prstGeom>
        </p:spPr>
      </p:pic>
      <p:pic>
        <p:nvPicPr>
          <p:cNvPr id="36960285" name=""/>
          <p:cNvPicPr>
            <a:picLocks noChangeAspect="1"/>
          </p:cNvPicPr>
          <p:nvPr/>
        </p:nvPicPr>
        <p:blipFill rotWithShape="1">
          <a:blip r:embed="rId9"/>
          <a:stretch/>
        </p:blipFill>
        <p:spPr bwMode="auto">
          <a:xfrm flipH="0" flipV="0">
            <a:off x="3700414" y="1628328"/>
            <a:ext cx="4575272" cy="4575272"/>
          </a:xfrm>
          <a:prstGeom prst="rect">
            <a:avLst/>
          </a:prstGeom>
        </p:spPr>
      </p:pic>
      <p:pic>
        <p:nvPicPr>
          <p:cNvPr id="1032076669" name=""/>
          <p:cNvPicPr>
            <a:picLocks noChangeAspect="1"/>
          </p:cNvPicPr>
          <p:nvPr/>
        </p:nvPicPr>
        <p:blipFill rotWithShape="1">
          <a:blip r:embed="rId10"/>
          <a:stretch/>
        </p:blipFill>
        <p:spPr bwMode="auto">
          <a:xfrm>
            <a:off x="3767137" y="2782489"/>
            <a:ext cx="4657725" cy="2266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108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108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70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70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23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23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59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59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076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076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428771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0868C74-8C2E-651A-559E-742CEDF5EB54}" type="datetime4">
              <a:rPr lang="de-DE"/>
              <a:t/>
            </a:fld>
            <a:endParaRPr lang="de-DE"/>
          </a:p>
        </p:txBody>
      </p:sp>
      <p:sp>
        <p:nvSpPr>
          <p:cNvPr id="51212524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882820099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475A899-CCBB-3A40-3003-0C26C4245AE6}" type="slidenum">
              <a:rPr lang="de-DE"/>
              <a:t/>
            </a:fld>
            <a:endParaRPr lang="de-DE"/>
          </a:p>
        </p:txBody>
      </p:sp>
      <p:sp>
        <p:nvSpPr>
          <p:cNvPr id="1802437123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Chronologische Entwicklung</a:t>
            </a:r>
            <a:endParaRPr/>
          </a:p>
        </p:txBody>
      </p:sp>
      <p:sp>
        <p:nvSpPr>
          <p:cNvPr id="2066572950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53744" cy="268583"/>
          </a:xfrm>
        </p:spPr>
        <p:txBody>
          <a:bodyPr/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Rechnerarchitektur</a:t>
            </a:r>
            <a:endParaRPr/>
          </a:p>
        </p:txBody>
      </p:sp>
      <p:pic>
        <p:nvPicPr>
          <p:cNvPr id="594446750" name=""/>
          <p:cNvPicPr>
            <a:picLocks noChangeAspect="1"/>
          </p:cNvPicPr>
          <p:nvPr>
            <p:ph sz="quarter" idx="14" hasCustomPrompt="1"/>
          </p:nvPr>
        </p:nvPicPr>
        <p:blipFill rotWithShape="1">
          <a:blip r:embed="rId3"/>
          <a:stretch/>
        </p:blipFill>
        <p:spPr bwMode="auto">
          <a:xfrm rot="0">
            <a:off x="518316" y="2720747"/>
            <a:ext cx="11155365" cy="2390435"/>
          </a:xfrm>
          <a:prstGeom prst="rect">
            <a:avLst/>
          </a:prstGeom>
        </p:spPr>
      </p:pic>
      <p:sp>
        <p:nvSpPr>
          <p:cNvPr id="1651659356" name=""/>
          <p:cNvSpPr txBox="1"/>
          <p:nvPr/>
        </p:nvSpPr>
        <p:spPr bwMode="auto">
          <a:xfrm rot="0" flipH="0" flipV="0">
            <a:off x="4203099" y="5172845"/>
            <a:ext cx="3572420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de-DE" sz="12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[</a:t>
            </a:r>
            <a:r>
              <a:rPr lang="de-DE" sz="1200" b="0" i="1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5]</a:t>
            </a:r>
            <a:endParaRPr sz="1200"/>
          </a:p>
        </p:txBody>
      </p:sp>
      <p:pic>
        <p:nvPicPr>
          <p:cNvPr id="536854015" name=""/>
          <p:cNvPicPr>
            <a:picLocks noChangeAspect="1"/>
          </p:cNvPicPr>
          <p:nvPr/>
        </p:nvPicPr>
        <p:blipFill rotWithShape="1">
          <a:blip r:embed="rId4"/>
          <a:stretch/>
        </p:blipFill>
        <p:spPr bwMode="auto">
          <a:xfrm flipH="0" flipV="0">
            <a:off x="3589297" y="2115955"/>
            <a:ext cx="4800022" cy="3600016"/>
          </a:xfrm>
          <a:prstGeom prst="rect">
            <a:avLst/>
          </a:prstGeom>
        </p:spPr>
      </p:pic>
      <p:pic>
        <p:nvPicPr>
          <p:cNvPr id="1705891379" name=""/>
          <p:cNvPicPr>
            <a:picLocks noChangeAspect="1"/>
          </p:cNvPicPr>
          <p:nvPr/>
        </p:nvPicPr>
        <p:blipFill rotWithShape="1">
          <a:blip r:embed="rId5"/>
          <a:stretch/>
        </p:blipFill>
        <p:spPr bwMode="auto">
          <a:xfrm flipH="0" flipV="0">
            <a:off x="3267034" y="2021005"/>
            <a:ext cx="5444548" cy="3789916"/>
          </a:xfrm>
          <a:prstGeom prst="rect">
            <a:avLst/>
          </a:prstGeom>
        </p:spPr>
      </p:pic>
      <p:pic>
        <p:nvPicPr>
          <p:cNvPr id="1714784122" name=""/>
          <p:cNvPicPr>
            <a:picLocks noChangeAspect="1"/>
          </p:cNvPicPr>
          <p:nvPr/>
        </p:nvPicPr>
        <p:blipFill rotWithShape="1">
          <a:blip r:embed="rId6"/>
          <a:stretch/>
        </p:blipFill>
        <p:spPr bwMode="auto">
          <a:xfrm flipH="0" flipV="0">
            <a:off x="4564749" y="2149509"/>
            <a:ext cx="2849119" cy="3532908"/>
          </a:xfrm>
          <a:prstGeom prst="rect">
            <a:avLst/>
          </a:prstGeom>
        </p:spPr>
      </p:pic>
      <p:pic>
        <p:nvPicPr>
          <p:cNvPr id="2036176933" name=""/>
          <p:cNvPicPr>
            <a:picLocks noChangeAspect="1"/>
          </p:cNvPicPr>
          <p:nvPr/>
        </p:nvPicPr>
        <p:blipFill rotWithShape="1">
          <a:blip r:embed="rId7"/>
          <a:stretch/>
        </p:blipFill>
        <p:spPr bwMode="auto">
          <a:xfrm>
            <a:off x="4714875" y="3087289"/>
            <a:ext cx="2762249" cy="1657350"/>
          </a:xfrm>
          <a:prstGeom prst="rect">
            <a:avLst/>
          </a:prstGeom>
        </p:spPr>
      </p:pic>
      <p:pic>
        <p:nvPicPr>
          <p:cNvPr id="835037959" name=""/>
          <p:cNvPicPr>
            <a:picLocks noChangeAspect="1"/>
          </p:cNvPicPr>
          <p:nvPr/>
        </p:nvPicPr>
        <p:blipFill rotWithShape="1">
          <a:blip r:embed="rId8"/>
          <a:srcRect l="31825" t="15494" r="32045" b="15691"/>
          <a:stretch/>
        </p:blipFill>
        <p:spPr bwMode="auto">
          <a:xfrm flipH="0" flipV="0">
            <a:off x="4882670" y="2814204"/>
            <a:ext cx="2197244" cy="2197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854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854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89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89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78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78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17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17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03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03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1096893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4" y="3168354"/>
            <a:ext cx="11185458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Ergebnisse</a:t>
            </a:r>
            <a:endParaRPr/>
          </a:p>
        </p:txBody>
      </p:sp>
      <p:sp>
        <p:nvSpPr>
          <p:cNvPr id="200301855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4162EA4-DACE-74DD-09C2-9C1EA1B1C666}" type="datetime4">
              <a:rPr lang="de-DE"/>
              <a:t/>
            </a:fld>
            <a:endParaRPr lang="de-DE"/>
          </a:p>
        </p:txBody>
      </p:sp>
      <p:sp>
        <p:nvSpPr>
          <p:cNvPr id="7499916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11527591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A615EF-9811-395E-AC26-AE01BE0FEF1B}" type="slidenum">
              <a:rPr lang="de-DE"/>
              <a:t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FAU - Technische Fakultät">
  <a:themeElements>
    <a:clrScheme name="FAU - Grau">
      <a:dk1>
        <a:sysClr val="windowText" lastClr="000000"/>
      </a:dk1>
      <a:lt1>
        <a:srgbClr val="FFFFFF"/>
      </a:lt1>
      <a:dk2>
        <a:srgbClr val="8C9FB1"/>
      </a:dk2>
      <a:lt2>
        <a:srgbClr val="FFFFFF"/>
      </a:lt2>
      <a:accent1>
        <a:srgbClr val="7F7F7F"/>
      </a:accent1>
      <a:accent2>
        <a:srgbClr val="204251"/>
      </a:accent2>
      <a:accent3>
        <a:srgbClr val="2F586E"/>
      </a:accent3>
      <a:accent4>
        <a:srgbClr val="8C9FB1"/>
      </a:accent4>
      <a:accent5>
        <a:srgbClr val="C2D0DC"/>
      </a:accent5>
      <a:accent6>
        <a:srgbClr val="C7C7C7"/>
      </a:accent6>
      <a:hlink>
        <a:srgbClr val="2F586E"/>
      </a:hlink>
      <a:folHlink>
        <a:srgbClr val="000000"/>
      </a:folHlink>
    </a:clrScheme>
    <a:fontScheme name="FAU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6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ONLYOFFICE/9.1.0.172</Application>
  <PresentationFormat>On-screen Show (4:3)</PresentationFormat>
  <Paragraphs>0</Paragraphs>
  <Slides>21</Slides>
  <Notes>21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</dc:title>
  <dc:creator>Julia Gutschmidt</dc:creator>
  <cp:lastModifiedBy/>
  <cp:revision>129</cp:revision>
  <dcterms:created xsi:type="dcterms:W3CDTF">2021-11-18T07:49:57Z</dcterms:created>
  <dcterms:modified xsi:type="dcterms:W3CDTF">2025-10-28T08:17:53Z</dcterms:modified>
</cp:coreProperties>
</file>